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0" r:id="rId5"/>
    <p:sldId id="265" r:id="rId6"/>
    <p:sldId id="267" r:id="rId7"/>
    <p:sldId id="262" r:id="rId8"/>
    <p:sldId id="266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4DCFF-96AE-073E-F0D1-56925DF97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6B418DA-0647-F416-FD90-2D5D1DA212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42E50A-2FAF-7411-A234-00EFB5897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8E78-C53B-4027-BA7F-B6C6183C7C0F}" type="datetimeFigureOut">
              <a:rPr lang="fr-FR" smtClean="0"/>
              <a:t>16/06/2023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D83A4A-80A1-5214-7401-7F8769DCB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0A3446-D6B4-D585-1A25-287344369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508A-A8C0-4B45-8432-9962BE821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1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D8FE12-B9B0-EDB9-0338-5C845AA10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D56DE8-55BB-4808-0FA5-445056B7B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FE087A-6074-5C47-6B27-C5C344DF8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8E78-C53B-4027-BA7F-B6C6183C7C0F}" type="datetimeFigureOut">
              <a:rPr lang="fr-FR" smtClean="0"/>
              <a:t>16/06/2023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07C631-45A0-5656-7719-5D63AC8BB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8A7146-0E54-0AEB-3DD3-33BF4536D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508A-A8C0-4B45-8432-9962BE821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552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39FF8-6438-3A5E-2278-CAA0FFC11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FF4F81F-49E3-F271-BCC5-DFF047F2E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00267D-9D98-D2E6-DF68-36022620C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8E78-C53B-4027-BA7F-B6C6183C7C0F}" type="datetimeFigureOut">
              <a:rPr lang="fr-FR" smtClean="0"/>
              <a:t>16/06/2023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692766-7766-4F2D-D4E2-3877AB7E9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722E97-061C-BAE5-E2FC-41DB84E0D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508A-A8C0-4B45-8432-9962BE821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029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18F7AE-BFB3-50F1-429E-85201F85E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7AC044-44A5-9F81-ED42-D241AB232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9D1187B-AF02-F5AD-38ED-8A723B326D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5D3ED29-D64B-8A44-C208-23B6B7FC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8E78-C53B-4027-BA7F-B6C6183C7C0F}" type="datetimeFigureOut">
              <a:rPr lang="fr-FR" smtClean="0"/>
              <a:t>16/06/2023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3464E5C-66D4-BCCC-DAFC-647C77C6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AA8237-B422-38D5-FB7C-3B7A134FF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508A-A8C0-4B45-8432-9962BE821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5434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00243A-04F9-FEE3-98EB-B374AC1CB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B8F891-458D-32E8-807C-C58A026A0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8BB03C-FD04-FF36-6CCC-7347262F91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129B346-8BF1-6B59-E06C-37004E129A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05D3884-0D81-23D4-7DAD-59ACED2776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7D9FD7E-01DB-320B-E898-45BF9B3EE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8E78-C53B-4027-BA7F-B6C6183C7C0F}" type="datetimeFigureOut">
              <a:rPr lang="fr-FR" smtClean="0"/>
              <a:t>16/06/2023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E58BC89-F0AD-E4C2-2A6A-37B943365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2CFB247-9273-C401-D856-53F44C23D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508A-A8C0-4B45-8432-9962BE821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1868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39E016-4BAE-FEDB-5C9C-F29229BBD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0CA4C72-5E7F-9F3E-4FE2-B5259AF1B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8E78-C53B-4027-BA7F-B6C6183C7C0F}" type="datetimeFigureOut">
              <a:rPr lang="fr-FR" smtClean="0"/>
              <a:t>16/06/2023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A6B93D-A86D-B249-4D4F-158F6CAA3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A128BB4-AE46-D473-F7D5-74F230F01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508A-A8C0-4B45-8432-9962BE821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118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37E9892-AE5C-2AF3-52A4-0A31DF9B3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8E78-C53B-4027-BA7F-B6C6183C7C0F}" type="datetimeFigureOut">
              <a:rPr lang="fr-FR" smtClean="0"/>
              <a:t>16/06/2023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10F854F-28A4-B143-4B07-A10441E76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9AF9A6-736F-7BA6-F1BB-3E295A051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508A-A8C0-4B45-8432-9962BE821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239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FEA9C7-D251-7F81-C3E7-64721F9B7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102573-BE7A-64F2-FF0A-5896C5854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8A404AA-E2D3-FF50-DB0C-C42A68F682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87E6D11-DAF5-678E-CB27-5A4DF492D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8E78-C53B-4027-BA7F-B6C6183C7C0F}" type="datetimeFigureOut">
              <a:rPr lang="fr-FR" smtClean="0"/>
              <a:t>16/06/2023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739BA15-92FF-2EAA-5DA8-570AC9FFA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7D118F-FFB0-760C-ED29-308E2AEE9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508A-A8C0-4B45-8432-9962BE821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009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3B15B3-D09D-7F29-C71E-FE02462D1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299717-A61E-32B7-C1B8-0954A6977D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F00087-0992-B5F3-8371-0F960E7E6D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ABDD8F-639D-1828-59DA-95526AC43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8E78-C53B-4027-BA7F-B6C6183C7C0F}" type="datetimeFigureOut">
              <a:rPr lang="fr-FR" smtClean="0"/>
              <a:t>16/06/2023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CDCEED9-72B1-BABF-72A6-520AEAE00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266E76C-19CC-3B1D-FACD-19C2EC64D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508A-A8C0-4B45-8432-9962BE821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1028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6BE805-679D-26B7-603B-44BFBFCD9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0CA93C6-CCE5-56D9-6A61-47E4209BD1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175416-1E80-9921-9AF9-075716ED5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8E78-C53B-4027-BA7F-B6C6183C7C0F}" type="datetimeFigureOut">
              <a:rPr lang="fr-FR" smtClean="0"/>
              <a:t>16/06/2023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E61AF8-7DF2-8065-114C-CE6C4D75E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8940E1-8119-212E-B406-F1C375629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508A-A8C0-4B45-8432-9962BE821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8812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EDC6432-DE40-38F1-12BB-C194C4182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7ECC64-B232-589F-03AF-2D5DE22005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893B5A-94A0-8FE7-2185-01664F1A9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8E78-C53B-4027-BA7F-B6C6183C7C0F}" type="datetimeFigureOut">
              <a:rPr lang="fr-FR" smtClean="0"/>
              <a:t>16/06/2023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C9A29C-C755-5654-2BEB-02FAC2C60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F69AFE-B948-BB6A-50A1-65639654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508A-A8C0-4B45-8432-9962BE821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886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0FC0C76-E98D-084A-B9B1-D402B9F78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FAE4DB-53E2-E1E0-1B7C-E2EA7CB88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3CEB96-1700-92CE-EFE0-D4D9153F27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98E78-C53B-4027-BA7F-B6C6183C7C0F}" type="datetimeFigureOut">
              <a:rPr lang="fr-FR" smtClean="0"/>
              <a:t>16/06/2023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38D96A-1B9C-7BA6-323E-F12A18C5F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CF4A57-FB90-4A97-8D03-EB5BC77A6F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0508A-A8C0-4B45-8432-9962BE8210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4311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16AC35-EBD9-DAB7-C360-B31961AF6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9311" y="1122363"/>
            <a:ext cx="9144000" cy="720505"/>
          </a:xfrm>
        </p:spPr>
        <p:txBody>
          <a:bodyPr>
            <a:normAutofit/>
          </a:bodyPr>
          <a:lstStyle/>
          <a:p>
            <a:r>
              <a:rPr lang="ar-TN" sz="3200" dirty="0">
                <a:solidFill>
                  <a:srgbClr val="0070C0"/>
                </a:solidFill>
              </a:rPr>
              <a:t>من شواغل عالمنا المعاصر: الشواغل الفرديّة</a:t>
            </a:r>
            <a:endParaRPr lang="fr-FR" sz="3200" dirty="0">
              <a:solidFill>
                <a:srgbClr val="0070C0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B5ECDC0-3837-8F96-F5CD-7F251B1F623B}"/>
              </a:ext>
            </a:extLst>
          </p:cNvPr>
          <p:cNvSpPr/>
          <p:nvPr/>
        </p:nvSpPr>
        <p:spPr>
          <a:xfrm rot="10800000" flipV="1">
            <a:off x="4768947" y="2220943"/>
            <a:ext cx="2574388" cy="70338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2400" dirty="0">
                <a:solidFill>
                  <a:srgbClr val="FFFF00"/>
                </a:solidFill>
              </a:rPr>
              <a:t>الشّواغل الفرديّة</a:t>
            </a:r>
            <a:endParaRPr lang="fr-FR" sz="2400" dirty="0">
              <a:solidFill>
                <a:srgbClr val="FFFF00"/>
              </a:solidFill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293EC572-F293-7505-7BD2-F19368B2980F}"/>
              </a:ext>
            </a:extLst>
          </p:cNvPr>
          <p:cNvCxnSpPr/>
          <p:nvPr/>
        </p:nvCxnSpPr>
        <p:spPr>
          <a:xfrm>
            <a:off x="7071359" y="2797712"/>
            <a:ext cx="1519311" cy="450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6A3ACB6E-B7BA-E390-296D-6BC5F4ED81A8}"/>
              </a:ext>
            </a:extLst>
          </p:cNvPr>
          <p:cNvSpPr/>
          <p:nvPr/>
        </p:nvSpPr>
        <p:spPr>
          <a:xfrm>
            <a:off x="8510954" y="3249638"/>
            <a:ext cx="2307097" cy="78779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TN" sz="2400" dirty="0"/>
              <a:t>الضّغط النّفسيّ</a:t>
            </a:r>
            <a:endParaRPr lang="fr-FR" sz="2400" dirty="0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5AE4C7FE-1DEA-7B24-BF61-06AC190F39DF}"/>
              </a:ext>
            </a:extLst>
          </p:cNvPr>
          <p:cNvCxnSpPr>
            <a:cxnSpLocks/>
          </p:cNvCxnSpPr>
          <p:nvPr/>
        </p:nvCxnSpPr>
        <p:spPr>
          <a:xfrm>
            <a:off x="6091311" y="2866292"/>
            <a:ext cx="4689" cy="10796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ous-titre 9">
            <a:extLst>
              <a:ext uri="{FF2B5EF4-FFF2-40B4-BE49-F238E27FC236}">
                <a16:creationId xmlns:a16="http://schemas.microsoft.com/office/drawing/2014/main" id="{4A8F68FC-5AEE-CFE8-C675-776F86CD0F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2451" y="4135903"/>
            <a:ext cx="2440738" cy="85813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r>
              <a:rPr lang="ar-TN" dirty="0"/>
              <a:t>الجنوح والانحراف</a:t>
            </a:r>
            <a:endParaRPr lang="fr-FR" dirty="0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F0DBBC9-3628-6AC2-2975-95966B296155}"/>
              </a:ext>
            </a:extLst>
          </p:cNvPr>
          <p:cNvCxnSpPr>
            <a:cxnSpLocks/>
          </p:cNvCxnSpPr>
          <p:nvPr/>
        </p:nvCxnSpPr>
        <p:spPr>
          <a:xfrm flipH="1">
            <a:off x="3681047" y="2688688"/>
            <a:ext cx="1261403" cy="491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>
            <a:extLst>
              <a:ext uri="{FF2B5EF4-FFF2-40B4-BE49-F238E27FC236}">
                <a16:creationId xmlns:a16="http://schemas.microsoft.com/office/drawing/2014/main" id="{44351677-04D6-F6A8-EFD5-0FF13624372A}"/>
              </a:ext>
            </a:extLst>
          </p:cNvPr>
          <p:cNvSpPr/>
          <p:nvPr/>
        </p:nvSpPr>
        <p:spPr>
          <a:xfrm rot="10800000" flipV="1">
            <a:off x="1915555" y="3277770"/>
            <a:ext cx="2307098" cy="85813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2400" dirty="0"/>
              <a:t>الإدمان</a:t>
            </a:r>
            <a:endParaRPr lang="fr-FR" sz="2400" dirty="0"/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A02DE09-989E-CC30-B734-3DD44A98A5A6}"/>
              </a:ext>
            </a:extLst>
          </p:cNvPr>
          <p:cNvCxnSpPr/>
          <p:nvPr/>
        </p:nvCxnSpPr>
        <p:spPr>
          <a:xfrm>
            <a:off x="6710289" y="2912012"/>
            <a:ext cx="2532185" cy="26587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B94E1A42-BA86-4783-3D6D-5BBA37FF94CA}"/>
              </a:ext>
            </a:extLst>
          </p:cNvPr>
          <p:cNvCxnSpPr/>
          <p:nvPr/>
        </p:nvCxnSpPr>
        <p:spPr>
          <a:xfrm flipH="1">
            <a:off x="3681047" y="2888506"/>
            <a:ext cx="1664676" cy="2610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>
            <a:extLst>
              <a:ext uri="{FF2B5EF4-FFF2-40B4-BE49-F238E27FC236}">
                <a16:creationId xmlns:a16="http://schemas.microsoft.com/office/drawing/2014/main" id="{2A97A64A-0679-CE4B-E3B5-40129F6B758B}"/>
              </a:ext>
            </a:extLst>
          </p:cNvPr>
          <p:cNvSpPr/>
          <p:nvPr/>
        </p:nvSpPr>
        <p:spPr>
          <a:xfrm rot="10800000" flipV="1">
            <a:off x="8707902" y="5685106"/>
            <a:ext cx="2110149" cy="78779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2400" dirty="0"/>
              <a:t>الرّياء الاجتماعي</a:t>
            </a:r>
            <a:endParaRPr lang="fr-FR" sz="2400" dirty="0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816BD516-3D78-DCD6-A9BD-70C12C6D84E7}"/>
              </a:ext>
            </a:extLst>
          </p:cNvPr>
          <p:cNvSpPr/>
          <p:nvPr/>
        </p:nvSpPr>
        <p:spPr>
          <a:xfrm>
            <a:off x="2152359" y="5683348"/>
            <a:ext cx="2307099" cy="78779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2400" dirty="0"/>
              <a:t>التشرّد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985749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EA4CC7-21C3-C604-022A-DBE22C40A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98474"/>
            <a:ext cx="10387820" cy="675249"/>
          </a:xfrm>
        </p:spPr>
        <p:txBody>
          <a:bodyPr>
            <a:normAutofit fontScale="90000"/>
          </a:bodyPr>
          <a:lstStyle/>
          <a:p>
            <a:r>
              <a:rPr lang="ar-TN" sz="4400" dirty="0">
                <a:solidFill>
                  <a:srgbClr val="0070C0"/>
                </a:solidFill>
              </a:rPr>
              <a:t>من شواغل عالمنا المعاصر: الشواغل الفرديّة         </a:t>
            </a:r>
            <a:endParaRPr lang="fr-FR" dirty="0"/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56DE6BB0-42F3-8965-D0AE-8450CEF39C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6545609"/>
              </p:ext>
            </p:extLst>
          </p:nvPr>
        </p:nvGraphicFramePr>
        <p:xfrm>
          <a:off x="965982" y="1280160"/>
          <a:ext cx="10387820" cy="525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6955">
                  <a:extLst>
                    <a:ext uri="{9D8B030D-6E8A-4147-A177-3AD203B41FA5}">
                      <a16:colId xmlns:a16="http://schemas.microsoft.com/office/drawing/2014/main" val="3011633031"/>
                    </a:ext>
                  </a:extLst>
                </a:gridCol>
                <a:gridCol w="2596955">
                  <a:extLst>
                    <a:ext uri="{9D8B030D-6E8A-4147-A177-3AD203B41FA5}">
                      <a16:colId xmlns:a16="http://schemas.microsoft.com/office/drawing/2014/main" val="3839082830"/>
                    </a:ext>
                  </a:extLst>
                </a:gridCol>
                <a:gridCol w="2596955">
                  <a:extLst>
                    <a:ext uri="{9D8B030D-6E8A-4147-A177-3AD203B41FA5}">
                      <a16:colId xmlns:a16="http://schemas.microsoft.com/office/drawing/2014/main" val="3154363826"/>
                    </a:ext>
                  </a:extLst>
                </a:gridCol>
                <a:gridCol w="2596955">
                  <a:extLst>
                    <a:ext uri="{9D8B030D-6E8A-4147-A177-3AD203B41FA5}">
                      <a16:colId xmlns:a16="http://schemas.microsoft.com/office/drawing/2014/main" val="2806154677"/>
                    </a:ext>
                  </a:extLst>
                </a:gridCol>
              </a:tblGrid>
              <a:tr h="271729"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بعض الحلول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النّتائج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الأسباب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التّعريف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429261"/>
                  </a:ext>
                </a:extLst>
              </a:tr>
              <a:tr h="4891114">
                <a:tc>
                  <a:txBody>
                    <a:bodyPr/>
                    <a:lstStyle/>
                    <a:p>
                      <a:pPr algn="r" rtl="1"/>
                      <a:r>
                        <a:rPr lang="ar-TN" sz="2400" dirty="0"/>
                        <a:t>*الحياة مع الجماعة</a:t>
                      </a:r>
                    </a:p>
                    <a:p>
                      <a:pPr algn="r" rtl="1"/>
                      <a:r>
                        <a:rPr lang="ar-TN" sz="2400" dirty="0"/>
                        <a:t>*الانتماء إلى مجموعة من الأصدقاء</a:t>
                      </a:r>
                    </a:p>
                    <a:p>
                      <a:pPr algn="r" rtl="1"/>
                      <a:r>
                        <a:rPr lang="ar-TN" sz="2400" dirty="0"/>
                        <a:t>*الانتماء إلى شبكة من العلاقات الاجتماعيّة  والأسريّة المنظمة</a:t>
                      </a:r>
                      <a:endParaRPr lang="fr-FR" sz="2400" dirty="0"/>
                    </a:p>
                    <a:p>
                      <a:pPr algn="r" rtl="1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400" dirty="0"/>
                        <a:t>أعراض المرض النّفسي عديدة منها:</a:t>
                      </a:r>
                    </a:p>
                    <a:p>
                      <a:pPr algn="r" rtl="1"/>
                      <a:r>
                        <a:rPr lang="ar-TN" sz="2400" dirty="0"/>
                        <a:t>*الشّعور بالحزن و الكآبة</a:t>
                      </a:r>
                    </a:p>
                    <a:p>
                      <a:pPr algn="r" rtl="1"/>
                      <a:r>
                        <a:rPr lang="ar-TN" sz="2400" dirty="0"/>
                        <a:t>*ضعف القدرة على التّركيز </a:t>
                      </a:r>
                    </a:p>
                    <a:p>
                      <a:pPr algn="r" rtl="1"/>
                      <a:r>
                        <a:rPr lang="ar-TN" sz="2400" dirty="0"/>
                        <a:t>*الإفراط في الشّعور بالذّنب</a:t>
                      </a:r>
                    </a:p>
                    <a:p>
                      <a:pPr algn="r" rtl="1"/>
                      <a:r>
                        <a:rPr lang="ar-TN" sz="2400" dirty="0"/>
                        <a:t>*تغييرات حادّة في الحالة المزاجيّة</a:t>
                      </a:r>
                    </a:p>
                    <a:p>
                      <a:pPr algn="r" rtl="1"/>
                      <a:r>
                        <a:rPr lang="ar-TN" sz="2400" dirty="0"/>
                        <a:t>ارتفاعا </a:t>
                      </a:r>
                      <a:r>
                        <a:rPr lang="ar-TN" sz="2400" dirty="0" err="1"/>
                        <a:t>وانخفاظا</a:t>
                      </a:r>
                      <a:endParaRPr lang="ar-TN" sz="2400" dirty="0"/>
                    </a:p>
                    <a:p>
                      <a:pPr algn="r" rtl="1"/>
                      <a:r>
                        <a:rPr lang="ar-TN" sz="2400" dirty="0"/>
                        <a:t>*</a:t>
                      </a:r>
                      <a:r>
                        <a:rPr lang="ar-TN" sz="2400" dirty="0" err="1"/>
                        <a:t>الهلاوس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400" dirty="0"/>
                        <a:t>*الانعزال      </a:t>
                      </a:r>
                    </a:p>
                    <a:p>
                      <a:pPr algn="r" rtl="1"/>
                      <a:r>
                        <a:rPr lang="ar-TN" sz="2400" dirty="0"/>
                        <a:t>*اِفتقاد المساندة </a:t>
                      </a:r>
                      <a:r>
                        <a:rPr lang="ar-TN" sz="2400" dirty="0" err="1"/>
                        <a:t>الوجدانيةو</a:t>
                      </a:r>
                      <a:r>
                        <a:rPr lang="ar-TN" sz="2400" dirty="0"/>
                        <a:t> الصّلات والدعم الاجتماعيّ و المؤازرة</a:t>
                      </a:r>
                    </a:p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TN" sz="2400" dirty="0"/>
                        <a:t>*الصعوبات التي يمرّ بها الإنسان:</a:t>
                      </a:r>
                    </a:p>
                    <a:p>
                      <a:pPr marL="342900" indent="-3429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TN" sz="2400" dirty="0"/>
                        <a:t>أ- في مجتمعه : قلّة أو كثرة اللّقاءات</a:t>
                      </a:r>
                    </a:p>
                    <a:p>
                      <a:pPr marL="342900" indent="-3429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TN" sz="2400" dirty="0"/>
                        <a:t>أو أسرته : المشاكل الأسريّة</a:t>
                      </a:r>
                    </a:p>
                    <a:p>
                      <a:pPr algn="r" rtl="1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400" dirty="0"/>
                        <a:t>"الضّغط هو كلّ شيء من شأنه أن يؤدّي إلى استجابة انفعاليّة حادّة ومستمرّة"(ص131)</a:t>
                      </a:r>
                    </a:p>
                    <a:p>
                      <a:pPr algn="r"/>
                      <a:r>
                        <a:rPr lang="ar-TN" sz="2400" dirty="0"/>
                        <a:t>  "الضّغط النّفسيّ هو أسوأ الضّغوط ويقع للفرد المنعزل الذي يفتقد المساندة الوجدانية  والصّلات و الدعم الاجتماعي و المؤازرة."</a:t>
                      </a:r>
                    </a:p>
                    <a:p>
                      <a:pPr algn="r"/>
                      <a:r>
                        <a:rPr lang="ar-TN" sz="2400" dirty="0"/>
                        <a:t>ص 131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24453"/>
                  </a:ext>
                </a:extLst>
              </a:tr>
            </a:tbl>
          </a:graphicData>
        </a:graphic>
      </p:graphicFrame>
      <p:sp>
        <p:nvSpPr>
          <p:cNvPr id="4" name="Ellipse 3">
            <a:extLst>
              <a:ext uri="{FF2B5EF4-FFF2-40B4-BE49-F238E27FC236}">
                <a16:creationId xmlns:a16="http://schemas.microsoft.com/office/drawing/2014/main" id="{3F4D1398-3010-7729-7E85-CF47FBBACBC5}"/>
              </a:ext>
            </a:extLst>
          </p:cNvPr>
          <p:cNvSpPr/>
          <p:nvPr/>
        </p:nvSpPr>
        <p:spPr>
          <a:xfrm>
            <a:off x="4895557" y="604911"/>
            <a:ext cx="2461847" cy="67524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2400" dirty="0"/>
              <a:t>الضّغط النّفسيّ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09594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EA4CC7-21C3-C604-022A-DBE22C40A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98474"/>
            <a:ext cx="10387820" cy="675249"/>
          </a:xfrm>
        </p:spPr>
        <p:txBody>
          <a:bodyPr>
            <a:normAutofit fontScale="90000"/>
          </a:bodyPr>
          <a:lstStyle/>
          <a:p>
            <a:r>
              <a:rPr lang="ar-TN" sz="4400" dirty="0">
                <a:solidFill>
                  <a:srgbClr val="0070C0"/>
                </a:solidFill>
              </a:rPr>
              <a:t>من شواغل عالمنا المعاصر: الشواغل الفرديّة         </a:t>
            </a:r>
            <a:endParaRPr lang="fr-FR" dirty="0"/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56DE6BB0-42F3-8965-D0AE-8450CEF39C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7889335"/>
              </p:ext>
            </p:extLst>
          </p:nvPr>
        </p:nvGraphicFramePr>
        <p:xfrm>
          <a:off x="965982" y="1280161"/>
          <a:ext cx="10387820" cy="1098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6955">
                  <a:extLst>
                    <a:ext uri="{9D8B030D-6E8A-4147-A177-3AD203B41FA5}">
                      <a16:colId xmlns:a16="http://schemas.microsoft.com/office/drawing/2014/main" val="3011633031"/>
                    </a:ext>
                  </a:extLst>
                </a:gridCol>
                <a:gridCol w="2596955">
                  <a:extLst>
                    <a:ext uri="{9D8B030D-6E8A-4147-A177-3AD203B41FA5}">
                      <a16:colId xmlns:a16="http://schemas.microsoft.com/office/drawing/2014/main" val="3839082830"/>
                    </a:ext>
                  </a:extLst>
                </a:gridCol>
                <a:gridCol w="2596955">
                  <a:extLst>
                    <a:ext uri="{9D8B030D-6E8A-4147-A177-3AD203B41FA5}">
                      <a16:colId xmlns:a16="http://schemas.microsoft.com/office/drawing/2014/main" val="3154363826"/>
                    </a:ext>
                  </a:extLst>
                </a:gridCol>
                <a:gridCol w="2596955">
                  <a:extLst>
                    <a:ext uri="{9D8B030D-6E8A-4147-A177-3AD203B41FA5}">
                      <a16:colId xmlns:a16="http://schemas.microsoft.com/office/drawing/2014/main" val="2806154677"/>
                    </a:ext>
                  </a:extLst>
                </a:gridCol>
              </a:tblGrid>
              <a:tr h="267052"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بعض الحلول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النّتائج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الأسباب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التّعريف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429261"/>
                  </a:ext>
                </a:extLst>
              </a:tr>
              <a:tr h="733144">
                <a:tc>
                  <a:txBody>
                    <a:bodyPr/>
                    <a:lstStyle/>
                    <a:p>
                      <a:pPr algn="r" rtl="1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r" rtl="1">
                        <a:buFont typeface="Arial" panose="020B0604020202020204" pitchFamily="34" charset="0"/>
                        <a:buChar char="•"/>
                      </a:pPr>
                      <a:r>
                        <a:rPr lang="ar-TN" dirty="0"/>
                        <a:t>أو ذاته : إصابته بالأمراض</a:t>
                      </a:r>
                    </a:p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TN" dirty="0"/>
                        <a:t> أو قلّة ثقته بنفسه .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24453"/>
                  </a:ext>
                </a:extLst>
              </a:tr>
            </a:tbl>
          </a:graphicData>
        </a:graphic>
      </p:graphicFrame>
      <p:sp>
        <p:nvSpPr>
          <p:cNvPr id="4" name="Ellipse 3">
            <a:extLst>
              <a:ext uri="{FF2B5EF4-FFF2-40B4-BE49-F238E27FC236}">
                <a16:creationId xmlns:a16="http://schemas.microsoft.com/office/drawing/2014/main" id="{3F4D1398-3010-7729-7E85-CF47FBBACBC5}"/>
              </a:ext>
            </a:extLst>
          </p:cNvPr>
          <p:cNvSpPr/>
          <p:nvPr/>
        </p:nvSpPr>
        <p:spPr>
          <a:xfrm>
            <a:off x="4895557" y="604911"/>
            <a:ext cx="2498665" cy="67524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2400" dirty="0"/>
              <a:t>الضّغط النّفسيّ</a:t>
            </a:r>
            <a:endParaRPr lang="fr-FR" sz="2400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E7511BD-1F4F-6B67-43C7-840C89D7D22F}"/>
              </a:ext>
            </a:extLst>
          </p:cNvPr>
          <p:cNvSpPr/>
          <p:nvPr/>
        </p:nvSpPr>
        <p:spPr>
          <a:xfrm>
            <a:off x="4846667" y="604911"/>
            <a:ext cx="2498665" cy="67524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2400" dirty="0"/>
              <a:t>الضّغط النّفسيّ</a:t>
            </a:r>
            <a:endParaRPr lang="fr-FR" sz="2400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C86DD2E-FF7E-76AE-6DB1-513B954CE186}"/>
              </a:ext>
            </a:extLst>
          </p:cNvPr>
          <p:cNvSpPr/>
          <p:nvPr/>
        </p:nvSpPr>
        <p:spPr>
          <a:xfrm>
            <a:off x="4999067" y="2379065"/>
            <a:ext cx="2498665" cy="72537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2400" dirty="0"/>
              <a:t>الضّغط النّفسيّ</a:t>
            </a:r>
            <a:endParaRPr lang="fr-FR" sz="2400" dirty="0"/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119F1965-115E-5B8C-8270-9146A923570D}"/>
              </a:ext>
            </a:extLst>
          </p:cNvPr>
          <p:cNvCxnSpPr/>
          <p:nvPr/>
        </p:nvCxnSpPr>
        <p:spPr>
          <a:xfrm>
            <a:off x="7676444" y="2885503"/>
            <a:ext cx="1975556" cy="5434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A3820D23-E648-7D75-68DA-4C81810FCF2B}"/>
              </a:ext>
            </a:extLst>
          </p:cNvPr>
          <p:cNvCxnSpPr/>
          <p:nvPr/>
        </p:nvCxnSpPr>
        <p:spPr>
          <a:xfrm>
            <a:off x="6220178" y="3273778"/>
            <a:ext cx="0" cy="4967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837B0CBD-CAAC-0571-0842-6E325CFF5C32}"/>
              </a:ext>
            </a:extLst>
          </p:cNvPr>
          <p:cNvCxnSpPr/>
          <p:nvPr/>
        </p:nvCxnSpPr>
        <p:spPr>
          <a:xfrm flipH="1">
            <a:off x="3499556" y="2885503"/>
            <a:ext cx="1347111" cy="5434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D879F4A6-F0A8-28EB-67CA-86A6FDE02841}"/>
              </a:ext>
            </a:extLst>
          </p:cNvPr>
          <p:cNvSpPr txBox="1"/>
          <p:nvPr/>
        </p:nvSpPr>
        <p:spPr>
          <a:xfrm>
            <a:off x="8342495" y="3581439"/>
            <a:ext cx="335279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TN" dirty="0"/>
              <a:t>حجة قوليّة :يقول شاكر فريد حسن :" إنّ العنف الّذي يجتاح مجتمعنا يعود إلى الإحباطات والضّغوط النّفسيّة"(المجتمع)</a:t>
            </a:r>
          </a:p>
          <a:p>
            <a:pPr algn="r"/>
            <a:endParaRPr lang="ar-TN" dirty="0"/>
          </a:p>
          <a:p>
            <a:pPr algn="r"/>
            <a:r>
              <a:rPr lang="ar-TN" dirty="0"/>
              <a:t>حجة واقعية : تمتلئ عيادات الطّب النّفسي اليوم بضحايا الضّغط النّفسي (الفرد/المجتمع) </a:t>
            </a:r>
          </a:p>
          <a:p>
            <a:pPr algn="r"/>
            <a:r>
              <a:rPr lang="ar-TN" dirty="0"/>
              <a:t> </a:t>
            </a:r>
          </a:p>
          <a:p>
            <a:pPr algn="r"/>
            <a:r>
              <a:rPr lang="ar-TN" dirty="0"/>
              <a:t>    </a:t>
            </a:r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8AB2A04-C4F0-A6A2-89E9-7CA32A6FA9DF}"/>
              </a:ext>
            </a:extLst>
          </p:cNvPr>
          <p:cNvSpPr txBox="1"/>
          <p:nvPr/>
        </p:nvSpPr>
        <p:spPr>
          <a:xfrm>
            <a:off x="745071" y="3770489"/>
            <a:ext cx="343181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TN" dirty="0"/>
              <a:t>حجة علميّة :لقد أثبتت البحوث أنّ الحياة مع الجماعة والأصدقاء تجعل للحياة معنى و توجهنا إلى الصحّة وتحملنا على مقاومة الضّغوط </a:t>
            </a:r>
          </a:p>
          <a:p>
            <a:pPr algn="r"/>
            <a:endParaRPr lang="ar-TN" dirty="0"/>
          </a:p>
          <a:p>
            <a:pPr algn="r"/>
            <a:r>
              <a:rPr lang="ar-TN" dirty="0"/>
              <a:t>حجةعلميّة :أثبتت البحوث العلميّة أنّ الضّغط النّفسي يولّد حالة من التّوتر والإجهاد المزمن إذ تفرز هرمونات تسرّع دقات القلب وتزيد معدّل التّنفّس وتزيد من تدفّق الدّم ويمكنها مع الزّمن أن تضعف </a:t>
            </a:r>
            <a:r>
              <a:rPr lang="ar-TN" dirty="0" err="1"/>
              <a:t>جهازالمناعة</a:t>
            </a:r>
            <a:r>
              <a:rPr lang="ar-TN" dirty="0"/>
              <a:t> .(الفرد) </a:t>
            </a:r>
          </a:p>
          <a:p>
            <a:pPr algn="r"/>
            <a:endParaRPr lang="ar-TN" dirty="0"/>
          </a:p>
          <a:p>
            <a:pPr algn="r"/>
            <a:endParaRPr lang="ar-TN" dirty="0"/>
          </a:p>
          <a:p>
            <a:pPr algn="r"/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443E661-801F-66DC-0B50-3A45B35071C8}"/>
              </a:ext>
            </a:extLst>
          </p:cNvPr>
          <p:cNvSpPr txBox="1"/>
          <p:nvPr/>
        </p:nvSpPr>
        <p:spPr>
          <a:xfrm>
            <a:off x="4662315" y="4075289"/>
            <a:ext cx="33527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TN" dirty="0"/>
              <a:t>حجة قوليّة :قال الرّسول(ع) :" المؤمن الذي يخالط النّاس ويصبر على أذاهم خير من المؤمن الذي لا يخالط النّاس ولا يصبر على أذاهم" </a:t>
            </a:r>
          </a:p>
          <a:p>
            <a:pPr algn="r"/>
            <a:endParaRPr lang="ar-TN" dirty="0"/>
          </a:p>
          <a:p>
            <a:pPr algn="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9714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EA4CC7-21C3-C604-022A-DBE22C40A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8473"/>
            <a:ext cx="10515600" cy="1167618"/>
          </a:xfrm>
        </p:spPr>
        <p:txBody>
          <a:bodyPr/>
          <a:lstStyle/>
          <a:p>
            <a:r>
              <a:rPr lang="ar-TN" sz="4400" dirty="0">
                <a:solidFill>
                  <a:srgbClr val="0070C0"/>
                </a:solidFill>
              </a:rPr>
              <a:t>من شواغل عالمنا المعاصر: الشواغل الفرديّة         </a:t>
            </a:r>
            <a:endParaRPr lang="fr-FR" dirty="0"/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56DE6BB0-42F3-8965-D0AE-8450CEF39C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7406020"/>
              </p:ext>
            </p:extLst>
          </p:nvPr>
        </p:nvGraphicFramePr>
        <p:xfrm>
          <a:off x="838200" y="1322363"/>
          <a:ext cx="10515600" cy="4696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01163303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83908283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15436382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806154677"/>
                    </a:ext>
                  </a:extLst>
                </a:gridCol>
              </a:tblGrid>
              <a:tr h="283951"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بعض الحلول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النّتائج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الأسباب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التّعريف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429261"/>
                  </a:ext>
                </a:extLst>
              </a:tr>
              <a:tr h="4330252">
                <a:tc>
                  <a:txBody>
                    <a:bodyPr/>
                    <a:lstStyle/>
                    <a:p>
                      <a:pPr algn="r"/>
                      <a:r>
                        <a:rPr lang="ar-TN" sz="2400" dirty="0"/>
                        <a:t>*الوعي بخطورة هذه الآفات والسّعي إلى الإقلاع عنها   </a:t>
                      </a:r>
                    </a:p>
                    <a:p>
                      <a:pPr algn="r"/>
                      <a:r>
                        <a:rPr lang="ar-TN" sz="2400" dirty="0"/>
                        <a:t>*الابتعاد عن أصحاب السّوء </a:t>
                      </a:r>
                    </a:p>
                    <a:p>
                      <a:pPr algn="r"/>
                      <a:r>
                        <a:rPr lang="ar-TN" sz="2400" dirty="0"/>
                        <a:t>*إحاطة الأسرة بأبنائها والحرص على الاستماع لهم وتوعيتهم بالمخاطر التي تترتب عن الإدمان  </a:t>
                      </a:r>
                    </a:p>
                    <a:p>
                      <a:pPr algn="r"/>
                      <a:r>
                        <a:rPr lang="ar-TN" sz="2400" dirty="0"/>
                        <a:t>*الاتّصال بمراكز الإدمان على المخدّر              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400" dirty="0"/>
                        <a:t>تضرّ المواد المستخدمة في الإدمان بالجسد إضرارا بالغا .</a:t>
                      </a:r>
                    </a:p>
                    <a:p>
                      <a:pPr algn="r"/>
                      <a:r>
                        <a:rPr lang="ar-TN" sz="2400" dirty="0"/>
                        <a:t>فالتّدخين مثلا يتدرّج أثره على جسد الإنسان إلى أن ينتهي به إلى الموت الذي يسبق عادة بالسّرطانات المتعدّدة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ar-TN" sz="2400" dirty="0"/>
                        <a:t>*تتجاوز </a:t>
                      </a:r>
                      <a:r>
                        <a:rPr lang="ar-TN" sz="2400" dirty="0" err="1"/>
                        <a:t>أضرارالتّدخين</a:t>
                      </a:r>
                      <a:r>
                        <a:rPr lang="ar-TN" sz="2400" dirty="0"/>
                        <a:t> الجانب الماديّ إلى الجانب المعنويّ : تجنّب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400" dirty="0"/>
                        <a:t>*رغبة الشّباب في إثبات ذواتهم(دليل النّضج/ القوّة / التحرّر / الرّجولة..)</a:t>
                      </a:r>
                    </a:p>
                    <a:p>
                      <a:pPr algn="r" rtl="1"/>
                      <a:r>
                        <a:rPr lang="ar-TN" sz="2400" dirty="0"/>
                        <a:t>*مخالطة أصحاب السّوء</a:t>
                      </a:r>
                    </a:p>
                    <a:p>
                      <a:pPr algn="r" rtl="1"/>
                      <a:r>
                        <a:rPr lang="ar-TN" sz="2400" dirty="0"/>
                        <a:t>*محاولة الخروج من المشاكل أو نسيانها</a:t>
                      </a:r>
                    </a:p>
                    <a:p>
                      <a:pPr algn="r" rtl="1"/>
                      <a:r>
                        <a:rPr lang="ar-TN" sz="2400" dirty="0"/>
                        <a:t>*عدم قدرة الأسرة على التّحكم بتربية الأبناء لأسباب عدّة ماديّة معنويّة(مشاكل أسريّة)</a:t>
                      </a:r>
                    </a:p>
                    <a:p>
                      <a:pPr algn="r" rtl="1"/>
                      <a:r>
                        <a:rPr lang="ar-TN" sz="2400" dirty="0"/>
                        <a:t>معرفيّة(عدم معرفة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400" dirty="0"/>
                        <a:t>الإدمان </a:t>
                      </a:r>
                      <a:r>
                        <a:rPr lang="ar-TN" sz="2400" dirty="0" err="1"/>
                        <a:t>هوالاستسلام</a:t>
                      </a:r>
                      <a:r>
                        <a:rPr lang="ar-TN" sz="2400" dirty="0"/>
                        <a:t> الجسدي والنّفسي لعادة أو مادّة بحيث تصبح حياة المدمن مرتبطة بها متوقفة عليها ويصعب تركها</a:t>
                      </a:r>
                    </a:p>
                    <a:p>
                      <a:pPr algn="r"/>
                      <a:r>
                        <a:rPr lang="ar-TN" sz="2400" dirty="0"/>
                        <a:t>  والإدمان متنوّع فمنه :</a:t>
                      </a:r>
                    </a:p>
                    <a:p>
                      <a:pPr algn="r"/>
                      <a:r>
                        <a:rPr lang="ar-TN" sz="2400" dirty="0"/>
                        <a:t>*الإدمان على التّدخين</a:t>
                      </a:r>
                    </a:p>
                    <a:p>
                      <a:pPr algn="r"/>
                      <a:r>
                        <a:rPr lang="ar-TN" sz="2400" dirty="0"/>
                        <a:t>*الإدمان على الكحول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ar-TN" sz="2400" dirty="0"/>
                        <a:t>*الإدمان على المخدّر *الإدمان على القمار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24453"/>
                  </a:ext>
                </a:extLst>
              </a:tr>
            </a:tbl>
          </a:graphicData>
        </a:graphic>
      </p:graphicFrame>
      <p:sp>
        <p:nvSpPr>
          <p:cNvPr id="4" name="Ellipse 3">
            <a:extLst>
              <a:ext uri="{FF2B5EF4-FFF2-40B4-BE49-F238E27FC236}">
                <a16:creationId xmlns:a16="http://schemas.microsoft.com/office/drawing/2014/main" id="{3F4D1398-3010-7729-7E85-CF47FBBACBC5}"/>
              </a:ext>
            </a:extLst>
          </p:cNvPr>
          <p:cNvSpPr/>
          <p:nvPr/>
        </p:nvSpPr>
        <p:spPr>
          <a:xfrm>
            <a:off x="5092505" y="618979"/>
            <a:ext cx="2278965" cy="70338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2400" dirty="0"/>
              <a:t>الإدمان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735689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EB6ED3-FC25-5EE9-0B87-93C322F1C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69" y="-45156"/>
            <a:ext cx="11701195" cy="6750756"/>
          </a:xfrm>
        </p:spPr>
        <p:txBody>
          <a:bodyPr/>
          <a:lstStyle/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ar-TN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بعض الحلول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ar-TN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النّتائج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ar-TN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الأسباب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ar-TN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التّعريف</a:t>
            </a:r>
            <a:r>
              <a:rPr lang="fr-FR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m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A9DD85F-8B95-5C8E-38A5-24BE221EEC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66981"/>
              </p:ext>
            </p:extLst>
          </p:nvPr>
        </p:nvGraphicFramePr>
        <p:xfrm>
          <a:off x="451557" y="1693334"/>
          <a:ext cx="10890953" cy="30953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7090">
                  <a:extLst>
                    <a:ext uri="{9D8B030D-6E8A-4147-A177-3AD203B41FA5}">
                      <a16:colId xmlns:a16="http://schemas.microsoft.com/office/drawing/2014/main" val="3557844603"/>
                    </a:ext>
                  </a:extLst>
                </a:gridCol>
                <a:gridCol w="2687090">
                  <a:extLst>
                    <a:ext uri="{9D8B030D-6E8A-4147-A177-3AD203B41FA5}">
                      <a16:colId xmlns:a16="http://schemas.microsoft.com/office/drawing/2014/main" val="3822983212"/>
                    </a:ext>
                  </a:extLst>
                </a:gridCol>
                <a:gridCol w="2687090">
                  <a:extLst>
                    <a:ext uri="{9D8B030D-6E8A-4147-A177-3AD203B41FA5}">
                      <a16:colId xmlns:a16="http://schemas.microsoft.com/office/drawing/2014/main" val="3925630293"/>
                    </a:ext>
                  </a:extLst>
                </a:gridCol>
                <a:gridCol w="2829683">
                  <a:extLst>
                    <a:ext uri="{9D8B030D-6E8A-4147-A177-3AD203B41FA5}">
                      <a16:colId xmlns:a16="http://schemas.microsoft.com/office/drawing/2014/main" val="4281126776"/>
                    </a:ext>
                  </a:extLst>
                </a:gridCol>
              </a:tblGrid>
              <a:tr h="250675"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بعض الحلول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النّتائج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الأسباب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التّعريف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166985"/>
                  </a:ext>
                </a:extLst>
              </a:tr>
              <a:tr h="2729591">
                <a:tc>
                  <a:txBody>
                    <a:bodyPr/>
                    <a:lstStyle/>
                    <a:p>
                      <a:pPr algn="r"/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ar-TN" sz="2400" dirty="0"/>
                        <a:t>النّاس مخالطة المدخّن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ar-TN" sz="2400" dirty="0"/>
                        <a:t>*تتجاوز أضرار التّدخين 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ar-TN" sz="2400" dirty="0"/>
                        <a:t>المدخّن إلى غيره(من يجاوره)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400" dirty="0"/>
                        <a:t>احتياجات المراهق وكيفيّة التعامل معه)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ar-T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440724"/>
                  </a:ext>
                </a:extLst>
              </a:tr>
            </a:tbl>
          </a:graphicData>
        </a:graphic>
      </p:graphicFrame>
      <p:sp>
        <p:nvSpPr>
          <p:cNvPr id="26" name="ZoneTexte 25">
            <a:extLst>
              <a:ext uri="{FF2B5EF4-FFF2-40B4-BE49-F238E27FC236}">
                <a16:creationId xmlns:a16="http://schemas.microsoft.com/office/drawing/2014/main" id="{0A7D2AA6-A96C-91C7-8DCA-6937AD6FE25E}"/>
              </a:ext>
            </a:extLst>
          </p:cNvPr>
          <p:cNvSpPr txBox="1"/>
          <p:nvPr/>
        </p:nvSpPr>
        <p:spPr>
          <a:xfrm>
            <a:off x="175540" y="3277772"/>
            <a:ext cx="4031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TN" dirty="0"/>
              <a:t>    </a:t>
            </a:r>
            <a:endParaRPr lang="fr-FR" dirty="0"/>
          </a:p>
        </p:txBody>
      </p:sp>
      <p:sp>
        <p:nvSpPr>
          <p:cNvPr id="29" name="Espace réservé du contenu 2">
            <a:extLst>
              <a:ext uri="{FF2B5EF4-FFF2-40B4-BE49-F238E27FC236}">
                <a16:creationId xmlns:a16="http://schemas.microsoft.com/office/drawing/2014/main" id="{4F3001A0-6E0B-B600-21AF-DCB795D427A7}"/>
              </a:ext>
            </a:extLst>
          </p:cNvPr>
          <p:cNvSpPr txBox="1">
            <a:spLocks/>
          </p:cNvSpPr>
          <p:nvPr/>
        </p:nvSpPr>
        <p:spPr>
          <a:xfrm>
            <a:off x="138569" y="-37273"/>
            <a:ext cx="11701195" cy="6750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t">
              <a:spcBef>
                <a:spcPts val="0"/>
              </a:spcBef>
            </a:pPr>
            <a:r>
              <a:rPr lang="ar-TN" sz="1800" b="1">
                <a:solidFill>
                  <a:srgbClr val="FFFFFF"/>
                </a:solidFill>
                <a:latin typeface="Calibri" panose="020F0502020204030204" pitchFamily="34" charset="0"/>
              </a:rPr>
              <a:t>بعض الحلول</a:t>
            </a:r>
            <a:endParaRPr lang="fr-FR" sz="1800">
              <a:latin typeface="Arial" panose="020B0604020202020204" pitchFamily="34" charset="0"/>
            </a:endParaRPr>
          </a:p>
          <a:p>
            <a:pPr marL="0" algn="ctr" fontAlgn="t">
              <a:spcBef>
                <a:spcPts val="0"/>
              </a:spcBef>
            </a:pPr>
            <a:r>
              <a:rPr lang="ar-TN" sz="1800" b="1">
                <a:solidFill>
                  <a:srgbClr val="FFFFFF"/>
                </a:solidFill>
                <a:latin typeface="Calibri" panose="020F0502020204030204" pitchFamily="34" charset="0"/>
              </a:rPr>
              <a:t>النّتائج</a:t>
            </a:r>
            <a:endParaRPr lang="fr-FR" sz="1800">
              <a:latin typeface="Arial" panose="020B0604020202020204" pitchFamily="34" charset="0"/>
            </a:endParaRPr>
          </a:p>
          <a:p>
            <a:pPr marL="0" algn="ctr" fontAlgn="t">
              <a:spcBef>
                <a:spcPts val="0"/>
              </a:spcBef>
            </a:pPr>
            <a:r>
              <a:rPr lang="ar-TN" sz="1800" b="1">
                <a:solidFill>
                  <a:srgbClr val="FFFFFF"/>
                </a:solidFill>
                <a:latin typeface="Calibri" panose="020F0502020204030204" pitchFamily="34" charset="0"/>
              </a:rPr>
              <a:t>الأسباب</a:t>
            </a:r>
            <a:endParaRPr lang="fr-FR" sz="1800">
              <a:latin typeface="Arial" panose="020B0604020202020204" pitchFamily="34" charset="0"/>
            </a:endParaRPr>
          </a:p>
          <a:p>
            <a:pPr marL="0" algn="ctr" fontAlgn="t">
              <a:spcBef>
                <a:spcPts val="0"/>
              </a:spcBef>
            </a:pPr>
            <a:r>
              <a:rPr lang="ar-TN" sz="1800" b="1">
                <a:solidFill>
                  <a:srgbClr val="FFFFFF"/>
                </a:solidFill>
                <a:latin typeface="Calibri" panose="020F0502020204030204" pitchFamily="34" charset="0"/>
              </a:rPr>
              <a:t>التّعريف</a:t>
            </a:r>
            <a:r>
              <a:rPr lang="fr-FR" sz="1800" b="1">
                <a:solidFill>
                  <a:srgbClr val="FFFFFF"/>
                </a:solidFill>
                <a:latin typeface="Calibri" panose="020F0502020204030204" pitchFamily="34" charset="0"/>
              </a:rPr>
              <a:t>m</a:t>
            </a:r>
            <a:endParaRPr lang="fr-FR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841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00671596-4D40-B063-69C9-E43E2CBED9B0}"/>
              </a:ext>
            </a:extLst>
          </p:cNvPr>
          <p:cNvSpPr/>
          <p:nvPr/>
        </p:nvSpPr>
        <p:spPr>
          <a:xfrm>
            <a:off x="4531517" y="256396"/>
            <a:ext cx="2278965" cy="82068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2400" dirty="0"/>
              <a:t>الإدمان</a:t>
            </a:r>
            <a:endParaRPr lang="fr-FR" sz="2400" dirty="0"/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6B4CDFE-8F04-AB97-49C6-22C83D64DAA1}"/>
              </a:ext>
            </a:extLst>
          </p:cNvPr>
          <p:cNvCxnSpPr/>
          <p:nvPr/>
        </p:nvCxnSpPr>
        <p:spPr>
          <a:xfrm>
            <a:off x="6950621" y="794857"/>
            <a:ext cx="2686756" cy="9708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783DE4D4-5DBC-5F18-2DA9-EC7D510D36FD}"/>
              </a:ext>
            </a:extLst>
          </p:cNvPr>
          <p:cNvCxnSpPr>
            <a:cxnSpLocks/>
          </p:cNvCxnSpPr>
          <p:nvPr/>
        </p:nvCxnSpPr>
        <p:spPr>
          <a:xfrm flipH="1">
            <a:off x="1694720" y="868235"/>
            <a:ext cx="2585156" cy="1072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F0E07CCE-D237-B507-CB8C-DC614FC841C4}"/>
              </a:ext>
            </a:extLst>
          </p:cNvPr>
          <p:cNvCxnSpPr>
            <a:cxnSpLocks/>
          </p:cNvCxnSpPr>
          <p:nvPr/>
        </p:nvCxnSpPr>
        <p:spPr>
          <a:xfrm>
            <a:off x="5670999" y="1280279"/>
            <a:ext cx="0" cy="1177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2ACFBE16-EDC3-3E32-CF26-6A8182C4EF48}"/>
              </a:ext>
            </a:extLst>
          </p:cNvPr>
          <p:cNvSpPr txBox="1"/>
          <p:nvPr/>
        </p:nvSpPr>
        <p:spPr>
          <a:xfrm>
            <a:off x="9302044" y="2438400"/>
            <a:ext cx="253999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dirty="0">
                <a:solidFill>
                  <a:srgbClr val="FF0000"/>
                </a:solidFill>
              </a:rPr>
              <a:t>حجة عامّة1 </a:t>
            </a:r>
            <a:r>
              <a:rPr lang="ar-TN" dirty="0" err="1">
                <a:solidFill>
                  <a:srgbClr val="FF0000"/>
                </a:solidFill>
              </a:rPr>
              <a:t>قولية</a:t>
            </a:r>
            <a:r>
              <a:rPr lang="ar-TN" dirty="0" err="1"/>
              <a:t>:قل</a:t>
            </a:r>
            <a:r>
              <a:rPr lang="ar-TN" dirty="0"/>
              <a:t> تعالى :"وأنفقوا في سبيل اللّه ولا تلقوا بأيديكم إلى التّهلكة و أحسنوا إنّ اللّه يحبّ المحسنين" (البقرة 195)</a:t>
            </a:r>
          </a:p>
          <a:p>
            <a:pPr algn="r" rtl="1"/>
            <a:endParaRPr lang="fr-FR" dirty="0">
              <a:solidFill>
                <a:srgbClr val="FF0000"/>
              </a:solidFill>
            </a:endParaRPr>
          </a:p>
          <a:p>
            <a:pPr algn="r" rtl="1"/>
            <a:r>
              <a:rPr lang="ar-TN" dirty="0">
                <a:solidFill>
                  <a:srgbClr val="FF0000"/>
                </a:solidFill>
              </a:rPr>
              <a:t>حجة عامّة 2 حجة مماثلة</a:t>
            </a:r>
            <a:r>
              <a:rPr lang="ar-TN" dirty="0"/>
              <a:t>:</a:t>
            </a:r>
          </a:p>
          <a:p>
            <a:pPr algn="r" rtl="1"/>
            <a:r>
              <a:rPr lang="ar-TN" dirty="0"/>
              <a:t>إنّ ...........كالوحش المفترس لا يترك من يقع فريسة له إلاّ وقد غرس أنيابه فيه</a:t>
            </a:r>
          </a:p>
          <a:p>
            <a:pPr algn="r" rtl="1"/>
            <a:r>
              <a:rPr lang="ar-TN" dirty="0"/>
              <a:t>بأن يدمّر حياته  بشتى الآفات أو يقتله 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3DF0AEE-7596-7881-4106-13606654506D}"/>
              </a:ext>
            </a:extLst>
          </p:cNvPr>
          <p:cNvSpPr txBox="1"/>
          <p:nvPr/>
        </p:nvSpPr>
        <p:spPr>
          <a:xfrm>
            <a:off x="4491031" y="2641600"/>
            <a:ext cx="235993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TN" dirty="0">
                <a:solidFill>
                  <a:srgbClr val="FF0000"/>
                </a:solidFill>
              </a:rPr>
              <a:t>حجة التّدخين </a:t>
            </a:r>
            <a:r>
              <a:rPr lang="ar-TN" dirty="0"/>
              <a:t>:"تنقص نسبة الأوكسيجين في دم المدمن على التّدخين بمقدار 8 بالمئة و هذا يسبب إجهادا للقلب"(ص134)(الفرد)</a:t>
            </a:r>
          </a:p>
          <a:p>
            <a:pPr algn="r"/>
            <a:endParaRPr lang="ar-TN" dirty="0"/>
          </a:p>
          <a:p>
            <a:pPr algn="r"/>
            <a:r>
              <a:rPr lang="ar-TN" dirty="0">
                <a:solidFill>
                  <a:srgbClr val="FF0000"/>
                </a:solidFill>
              </a:rPr>
              <a:t>حجة التّدخين </a:t>
            </a:r>
            <a:r>
              <a:rPr lang="ar-TN" dirty="0"/>
              <a:t>: " لا يقتصر شرّ التّدخين على المدخّن وحده ، بل يتعدّاه إلى من يشاركه الفضاءات المغلقة"(ص134) (المجتمع)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D760F58-D7F7-F20A-C24B-1AA3522CC853}"/>
              </a:ext>
            </a:extLst>
          </p:cNvPr>
          <p:cNvSpPr txBox="1"/>
          <p:nvPr/>
        </p:nvSpPr>
        <p:spPr>
          <a:xfrm>
            <a:off x="-140549" y="2576899"/>
            <a:ext cx="40319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TN" dirty="0">
                <a:solidFill>
                  <a:srgbClr val="FF0000"/>
                </a:solidFill>
              </a:rPr>
              <a:t>حجة القمار</a:t>
            </a:r>
            <a:r>
              <a:rPr lang="ar-TN" dirty="0"/>
              <a:t>: وصف محمود عوض المقامرين فقال:" كلّ الذين أراهم أمامي يلعبون بعصبيّة بهستيريا، باندماج ليس له مثيل " (ص139)</a:t>
            </a:r>
          </a:p>
          <a:p>
            <a:pPr algn="r"/>
            <a:r>
              <a:rPr lang="ar-TN" dirty="0">
                <a:solidFill>
                  <a:srgbClr val="FF0000"/>
                </a:solidFill>
              </a:rPr>
              <a:t>حجة القمار</a:t>
            </a:r>
            <a:r>
              <a:rPr lang="ar-TN" dirty="0"/>
              <a:t>: *ثلاثة ملايين أمريكي يعانون القمار المرضيّ لدرجة فقدان الوظيفة و البيت (الفرد)</a:t>
            </a:r>
          </a:p>
          <a:p>
            <a:pPr algn="r"/>
            <a:r>
              <a:rPr lang="ar-TN" dirty="0"/>
              <a:t>*مرضى القمار يكلفون خزينة أمريكا 5 مليون دولار سنويا(المجتمع) </a:t>
            </a:r>
          </a:p>
          <a:p>
            <a:pPr algn="r"/>
            <a:r>
              <a:rPr lang="ar-TN" dirty="0"/>
              <a:t>*إن كل شيء حولك له هدف واحد : كيف يخرجونك من هنا مفلسا تماما...  </a:t>
            </a:r>
          </a:p>
          <a:p>
            <a:pPr algn="r"/>
            <a:r>
              <a:rPr lang="ar-TN" dirty="0"/>
              <a:t>    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75E04E1-0C62-9740-153C-51F69BFED643}"/>
              </a:ext>
            </a:extLst>
          </p:cNvPr>
          <p:cNvSpPr txBox="1"/>
          <p:nvPr/>
        </p:nvSpPr>
        <p:spPr>
          <a:xfrm>
            <a:off x="3314066" y="5989765"/>
            <a:ext cx="8701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ar-TN" dirty="0">
                <a:solidFill>
                  <a:srgbClr val="FF0000"/>
                </a:solidFill>
              </a:rPr>
              <a:t>حجة المخدّرات</a:t>
            </a:r>
            <a:r>
              <a:rPr lang="ar-TN" dirty="0"/>
              <a:t>: ألم </a:t>
            </a:r>
            <a:r>
              <a:rPr lang="ar-TN" dirty="0" err="1"/>
              <a:t>ترجارنا</a:t>
            </a:r>
            <a:r>
              <a:rPr lang="ar-TN" dirty="0"/>
              <a:t> خالد كيف أودت به المخدرات/القمار إلى الإفلاس و هو ما نتج عنه دمار عائلته و تشتتها.</a:t>
            </a:r>
          </a:p>
          <a:p>
            <a:pPr algn="r"/>
            <a:r>
              <a:rPr lang="ar-TN" dirty="0">
                <a:solidFill>
                  <a:srgbClr val="FF0000"/>
                </a:solidFill>
              </a:rPr>
              <a:t>حجة المخدّرات</a:t>
            </a:r>
            <a:r>
              <a:rPr lang="ar-TN" dirty="0"/>
              <a:t>:77بالمائة من المدمنين مدانون في جرائم من أعنف ما شاهدته المجتمعات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2941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EA4CC7-21C3-C604-022A-DBE22C40A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/>
          <a:lstStyle/>
          <a:p>
            <a:r>
              <a:rPr lang="ar-TN" sz="4400" dirty="0">
                <a:solidFill>
                  <a:srgbClr val="0070C0"/>
                </a:solidFill>
              </a:rPr>
              <a:t>من شواغل عالمنا المعاصر: الشواغل الفرديّة         </a:t>
            </a:r>
            <a:endParaRPr lang="fr-FR" dirty="0"/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56DE6BB0-42F3-8965-D0AE-8450CEF39C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9847297"/>
              </p:ext>
            </p:extLst>
          </p:nvPr>
        </p:nvGraphicFramePr>
        <p:xfrm>
          <a:off x="838200" y="1730962"/>
          <a:ext cx="10515600" cy="7518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01163303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83908283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15436382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806154677"/>
                    </a:ext>
                  </a:extLst>
                </a:gridCol>
              </a:tblGrid>
              <a:tr h="435858"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بعض الحلول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النّتائج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الأسباب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التّعريف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429261"/>
                  </a:ext>
                </a:extLst>
              </a:tr>
              <a:tr h="7082687">
                <a:tc>
                  <a:txBody>
                    <a:bodyPr/>
                    <a:lstStyle/>
                    <a:p>
                      <a:r>
                        <a:rPr lang="ar-TN" sz="2400" dirty="0"/>
                        <a:t>على المجتمع أن يعتنيَ بهذه الفئة حتّى تعود إلى حضنه و ذلك بـ:</a:t>
                      </a:r>
                    </a:p>
                    <a:p>
                      <a:pPr algn="r" rtl="1"/>
                      <a:r>
                        <a:rPr lang="ar-TN" sz="2400" dirty="0"/>
                        <a:t>*احتضانها ماديّا عبر الجمعيّات (قرى حماية الأطفال)أو مؤسسات الدّولة كالمراكز المندمجة للشّباب و الطّفولة التي تعمل على غرس الطّفل في أسرة بديلة بحيث يجد داخلها كلّ احتياجاته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sz="2400" dirty="0"/>
                        <a:t>*ماديّا : فقدان الاحتياجات الماديّة ممّا يجعله عرضة للجوع والخصاصة و العوامل البيئيّة كالبرد والمطر...</a:t>
                      </a:r>
                    </a:p>
                    <a:p>
                      <a:pPr algn="r" rtl="1"/>
                      <a:r>
                        <a:rPr lang="ar-TN" sz="2400" dirty="0"/>
                        <a:t>*نفسيّا :يترتّب عن النّقص الماديّ آلام نفسيّة عديدة كالإحساس بالحرمان والنّقمة...</a:t>
                      </a:r>
                    </a:p>
                    <a:p>
                      <a:pPr algn="r" rtl="1"/>
                      <a:r>
                        <a:rPr lang="ar-TN" sz="2400" dirty="0"/>
                        <a:t>* سلوكيّا : ويترتّب عن هذه الأحاسيس التمرّد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TN" sz="2400" dirty="0"/>
                        <a:t>تتعدّد أسباب التشرّد منها :         </a:t>
                      </a:r>
                    </a:p>
                    <a:p>
                      <a:pPr algn="r" rtl="1"/>
                      <a:r>
                        <a:rPr lang="ar-TN" sz="2400" dirty="0"/>
                        <a:t>*فقدان الوظيفة أو انعدام الدّخل </a:t>
                      </a:r>
                    </a:p>
                    <a:p>
                      <a:pPr algn="r" rtl="1"/>
                      <a:r>
                        <a:rPr lang="ar-TN" sz="2400" dirty="0"/>
                        <a:t>*المعاناة من مشاكل صحيّة أو عقليّة</a:t>
                      </a:r>
                    </a:p>
                    <a:p>
                      <a:pPr algn="r" rtl="1"/>
                      <a:r>
                        <a:rPr lang="ar-TN" sz="2400" dirty="0"/>
                        <a:t>*التعرّض للعنف داخل الأسرة</a:t>
                      </a:r>
                    </a:p>
                    <a:p>
                      <a:pPr algn="r" rtl="1"/>
                      <a:r>
                        <a:rPr lang="ar-TN" sz="2400" dirty="0"/>
                        <a:t>*حدوث الكوارث كالحرائق أو الفيضانات أو الحروب        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TN" sz="2400" dirty="0"/>
                        <a:t>يعرّف التشرّد بأنّه عدم امتلاك الشّخص لمأوى أو وظيفة وهو سؤال النّاس لسدّ متطلّبات الحياة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24453"/>
                  </a:ext>
                </a:extLst>
              </a:tr>
            </a:tbl>
          </a:graphicData>
        </a:graphic>
      </p:graphicFrame>
      <p:sp>
        <p:nvSpPr>
          <p:cNvPr id="4" name="Ellipse 3">
            <a:extLst>
              <a:ext uri="{FF2B5EF4-FFF2-40B4-BE49-F238E27FC236}">
                <a16:creationId xmlns:a16="http://schemas.microsoft.com/office/drawing/2014/main" id="{3F4D1398-3010-7729-7E85-CF47FBBACBC5}"/>
              </a:ext>
            </a:extLst>
          </p:cNvPr>
          <p:cNvSpPr/>
          <p:nvPr/>
        </p:nvSpPr>
        <p:spPr>
          <a:xfrm>
            <a:off x="5092506" y="998807"/>
            <a:ext cx="2264898" cy="73215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2400" dirty="0"/>
              <a:t>التّشرّد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675631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47E146-2ED9-37C8-C42C-D4647E02C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407963"/>
            <a:ext cx="10256520" cy="5769000"/>
          </a:xfrm>
        </p:spPr>
        <p:txBody>
          <a:bodyPr/>
          <a:lstStyle/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ar-TN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بعض الحلول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ar-TN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النّتائج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ar-TN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الأسباب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ar-TN" sz="1800" b="1" i="0" u="none" strike="noStrike" kern="1200" dirty="0" err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التّععريف</a:t>
            </a: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054538A-6762-D0DE-C9D4-58333D747C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655001"/>
              </p:ext>
            </p:extLst>
          </p:nvPr>
        </p:nvGraphicFramePr>
        <p:xfrm>
          <a:off x="745067" y="407963"/>
          <a:ext cx="10608732" cy="249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2183">
                  <a:extLst>
                    <a:ext uri="{9D8B030D-6E8A-4147-A177-3AD203B41FA5}">
                      <a16:colId xmlns:a16="http://schemas.microsoft.com/office/drawing/2014/main" val="2566935247"/>
                    </a:ext>
                  </a:extLst>
                </a:gridCol>
                <a:gridCol w="2652183">
                  <a:extLst>
                    <a:ext uri="{9D8B030D-6E8A-4147-A177-3AD203B41FA5}">
                      <a16:colId xmlns:a16="http://schemas.microsoft.com/office/drawing/2014/main" val="2295168685"/>
                    </a:ext>
                  </a:extLst>
                </a:gridCol>
                <a:gridCol w="2652183">
                  <a:extLst>
                    <a:ext uri="{9D8B030D-6E8A-4147-A177-3AD203B41FA5}">
                      <a16:colId xmlns:a16="http://schemas.microsoft.com/office/drawing/2014/main" val="3834045337"/>
                    </a:ext>
                  </a:extLst>
                </a:gridCol>
                <a:gridCol w="2652183">
                  <a:extLst>
                    <a:ext uri="{9D8B030D-6E8A-4147-A177-3AD203B41FA5}">
                      <a16:colId xmlns:a16="http://schemas.microsoft.com/office/drawing/2014/main" val="3503460251"/>
                    </a:ext>
                  </a:extLst>
                </a:gridCol>
              </a:tblGrid>
              <a:tr h="160707"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بعض الحلول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النّتائج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الأسباب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TN" dirty="0"/>
                        <a:t>التّعريف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598827"/>
                  </a:ext>
                </a:extLst>
              </a:tr>
              <a:tr h="212937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400" dirty="0"/>
                        <a:t>* حسن معاملتهم والإحاطة بهم نفسيّا ممّا ييسّر إدماجهم في الحياة الاجتماعيّة           </a:t>
                      </a:r>
                      <a:endParaRPr lang="fr-FR" sz="2400" dirty="0"/>
                    </a:p>
                    <a:p>
                      <a:pPr algn="r" rtl="1"/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2400" dirty="0"/>
                        <a:t>على الأسرة و البحث على تلبية الاحتياجات بطرق غير مشروعة كالسّرقة والمشاركة في العصابات و الدّعارة...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151187"/>
                  </a:ext>
                </a:extLst>
              </a:tr>
            </a:tbl>
          </a:graphicData>
        </a:graphic>
      </p:graphicFrame>
      <p:sp>
        <p:nvSpPr>
          <p:cNvPr id="2" name="Ellipse 1">
            <a:extLst>
              <a:ext uri="{FF2B5EF4-FFF2-40B4-BE49-F238E27FC236}">
                <a16:creationId xmlns:a16="http://schemas.microsoft.com/office/drawing/2014/main" id="{1810C2AF-8FF4-C201-EB7D-1897186D01FF}"/>
              </a:ext>
            </a:extLst>
          </p:cNvPr>
          <p:cNvSpPr/>
          <p:nvPr/>
        </p:nvSpPr>
        <p:spPr>
          <a:xfrm>
            <a:off x="4967111" y="2991557"/>
            <a:ext cx="2542693" cy="65475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2400" dirty="0"/>
              <a:t>التّشرّد</a:t>
            </a:r>
            <a:endParaRPr lang="fr-FR" sz="2400" dirty="0"/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A49E1AC9-3A69-0F1E-37E7-C52DE5C0296A}"/>
              </a:ext>
            </a:extLst>
          </p:cNvPr>
          <p:cNvCxnSpPr/>
          <p:nvPr/>
        </p:nvCxnSpPr>
        <p:spPr>
          <a:xfrm>
            <a:off x="7676444" y="3429000"/>
            <a:ext cx="3160889" cy="5259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2280B7C1-C3E6-1C08-1CA3-1ED978D80F21}"/>
              </a:ext>
            </a:extLst>
          </p:cNvPr>
          <p:cNvCxnSpPr>
            <a:cxnSpLocks/>
          </p:cNvCxnSpPr>
          <p:nvPr/>
        </p:nvCxnSpPr>
        <p:spPr>
          <a:xfrm>
            <a:off x="6287911" y="3781778"/>
            <a:ext cx="0" cy="349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9BCB10C-9605-96CD-D0AC-4FDC111C6DE5}"/>
              </a:ext>
            </a:extLst>
          </p:cNvPr>
          <p:cNvCxnSpPr>
            <a:cxnSpLocks/>
          </p:cNvCxnSpPr>
          <p:nvPr/>
        </p:nvCxnSpPr>
        <p:spPr>
          <a:xfrm flipH="1">
            <a:off x="1806222" y="3429000"/>
            <a:ext cx="2984783" cy="5259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4F470B08-5E5C-AFE1-A5BD-4CAE997C827A}"/>
              </a:ext>
            </a:extLst>
          </p:cNvPr>
          <p:cNvSpPr txBox="1"/>
          <p:nvPr/>
        </p:nvSpPr>
        <p:spPr>
          <a:xfrm>
            <a:off x="8274763" y="3984389"/>
            <a:ext cx="34312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TN" dirty="0"/>
              <a:t>يوجد في العالم العربي بين 7 و 10 مليون طفل متشرد في الشارع</a:t>
            </a:r>
          </a:p>
          <a:p>
            <a:pPr algn="r"/>
            <a:r>
              <a:rPr lang="ar-TN" dirty="0"/>
              <a:t>يقول محمد محمود العطّار(ص148)</a:t>
            </a:r>
          </a:p>
          <a:p>
            <a:pPr algn="r"/>
            <a:endParaRPr lang="ar-TN" dirty="0"/>
          </a:p>
          <a:p>
            <a:pPr algn="r"/>
            <a:r>
              <a:rPr lang="ar-TN" dirty="0"/>
              <a:t>إنّ أطفال الشّوارع سيكونون في المستقبل قنابل موقوتة تهدّد أمن الوطن والمواطن </a:t>
            </a:r>
          </a:p>
          <a:p>
            <a:pPr algn="r"/>
            <a:r>
              <a:rPr lang="ar-TN" dirty="0"/>
              <a:t>علينا جميعا الا نغفل عن هؤلاء الأطفال فهم عبارة عن طاقة مهدورة تحتاج إلى من يوجهها التوجيه السليم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169E907-5F6D-58FE-72CA-5CA14D54B8C1}"/>
              </a:ext>
            </a:extLst>
          </p:cNvPr>
          <p:cNvSpPr txBox="1"/>
          <p:nvPr/>
        </p:nvSpPr>
        <p:spPr>
          <a:xfrm flipH="1">
            <a:off x="3917235" y="4131732"/>
            <a:ext cx="40053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TN" dirty="0"/>
              <a:t>حجة واقعيّة(تاريخيّة) سنة 1949 بالنمسا نشأت أول قرية أطفال في العالم تضطلع برعاية الأطفال المحرومين .</a:t>
            </a:r>
          </a:p>
          <a:p>
            <a:pPr algn="r"/>
            <a:endParaRPr lang="ar-TN" dirty="0"/>
          </a:p>
          <a:p>
            <a:pPr algn="r"/>
            <a:r>
              <a:rPr lang="ar-TN" dirty="0"/>
              <a:t>حجة مقارنة : ألا تتفق معي في أنّ رعايتنا أطفال الشّوارع وتحويلهم إلى طاقة تبني مجتمعنا أفضل من تركهم بأيدي المجرمين يحوّلونهم إلى طاقة هدّامة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B75CEA6-4A24-4C2E-53AB-11007BDC1D56}"/>
              </a:ext>
            </a:extLst>
          </p:cNvPr>
          <p:cNvSpPr txBox="1"/>
          <p:nvPr/>
        </p:nvSpPr>
        <p:spPr>
          <a:xfrm flipH="1">
            <a:off x="537346" y="4131732"/>
            <a:ext cx="29847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TN" dirty="0"/>
              <a:t>حجة واقعيّة :</a:t>
            </a:r>
            <a:r>
              <a:rPr lang="ar-TN" dirty="0" err="1"/>
              <a:t>ألاترى</a:t>
            </a:r>
            <a:r>
              <a:rPr lang="ar-TN" dirty="0"/>
              <a:t> ما يعانيه المجتمع جراء العصابات التي شكّلها المجرمون بتوظيفهم لأطفال الشّوارع من ظواهر خطيرة كالتّسوّل والسّرقات والإجرام</a:t>
            </a:r>
          </a:p>
          <a:p>
            <a:pPr algn="r"/>
            <a:endParaRPr lang="ar-TN" dirty="0"/>
          </a:p>
          <a:p>
            <a:pPr algn="r"/>
            <a:r>
              <a:rPr lang="ar-TN" dirty="0"/>
              <a:t>حجة واقعيّة : انظر كيف تخرّج المهندس والمحامي والطّبيب من الأطفال الذين رعتهم قرى الأطفال فنجحت في دمجهم في حياة المجتمع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93332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</TotalTime>
  <Words>1048</Words>
  <Application>Microsoft Office PowerPoint</Application>
  <PresentationFormat>Grand écran</PresentationFormat>
  <Paragraphs>146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من شواغل عالمنا المعاصر: الشواغل الفرديّة</vt:lpstr>
      <vt:lpstr>من شواغل عالمنا المعاصر: الشواغل الفرديّة         </vt:lpstr>
      <vt:lpstr>من شواغل عالمنا المعاصر: الشواغل الفرديّة         </vt:lpstr>
      <vt:lpstr>من شواغل عالمنا المعاصر: الشواغل الفرديّة         </vt:lpstr>
      <vt:lpstr>Présentation PowerPoint</vt:lpstr>
      <vt:lpstr>Présentation PowerPoint</vt:lpstr>
      <vt:lpstr>من شواغل عالمنا المعاصر: الشواغل الفرديّة        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من شواغل عالمنا المعاصر: الشواغل الفرديّة</dc:title>
  <dc:creator>takatriki6@gmail.com</dc:creator>
  <cp:lastModifiedBy>takatriki6@gmail.com</cp:lastModifiedBy>
  <cp:revision>2</cp:revision>
  <dcterms:created xsi:type="dcterms:W3CDTF">2023-06-11T16:20:51Z</dcterms:created>
  <dcterms:modified xsi:type="dcterms:W3CDTF">2023-06-16T06:40:32Z</dcterms:modified>
</cp:coreProperties>
</file>