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8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52C2C0-6EE8-48CC-A735-E0D6C867E92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ECE39CE-E4A9-4282-8551-A5C2F631CABD}">
      <dgm:prSet phldrT="[Texte]"/>
      <dgm:spPr/>
      <dgm:t>
        <a:bodyPr/>
        <a:lstStyle/>
        <a:p>
          <a:r>
            <a:rPr lang="ar-TN" dirty="0">
              <a:solidFill>
                <a:schemeClr val="tx1"/>
              </a:solidFill>
            </a:rPr>
            <a:t>4- الترفيه لتجديد الطّاقة: وقت الفراغ</a:t>
          </a:r>
          <a:endParaRPr lang="fr-FR" dirty="0">
            <a:solidFill>
              <a:schemeClr val="tx1"/>
            </a:solidFill>
          </a:endParaRPr>
        </a:p>
      </dgm:t>
    </dgm:pt>
    <dgm:pt modelId="{6EAE8784-2D8D-4A92-A4E8-7F83737CC65D}" type="parTrans" cxnId="{7AFC6EE1-EF14-4E29-BAF5-8268AC147087}">
      <dgm:prSet/>
      <dgm:spPr/>
      <dgm:t>
        <a:bodyPr/>
        <a:lstStyle/>
        <a:p>
          <a:endParaRPr lang="fr-FR"/>
        </a:p>
      </dgm:t>
    </dgm:pt>
    <dgm:pt modelId="{62FBD09E-4D0D-4891-B04D-9299042C8E7A}" type="sibTrans" cxnId="{7AFC6EE1-EF14-4E29-BAF5-8268AC147087}">
      <dgm:prSet/>
      <dgm:spPr/>
      <dgm:t>
        <a:bodyPr/>
        <a:lstStyle/>
        <a:p>
          <a:endParaRPr lang="fr-FR"/>
        </a:p>
      </dgm:t>
    </dgm:pt>
    <dgm:pt modelId="{D034A7AD-5097-474F-98D4-D66E8283D60E}">
      <dgm:prSet phldrT="[Texte]"/>
      <dgm:spPr/>
      <dgm:t>
        <a:bodyPr/>
        <a:lstStyle/>
        <a:p>
          <a:r>
            <a:rPr lang="ar-TN" dirty="0">
              <a:solidFill>
                <a:schemeClr val="tx1"/>
              </a:solidFill>
            </a:rPr>
            <a:t>3- شروط النّجاح والأخلاق المهنيّة</a:t>
          </a:r>
          <a:endParaRPr lang="fr-FR" dirty="0">
            <a:solidFill>
              <a:schemeClr val="tx1"/>
            </a:solidFill>
          </a:endParaRPr>
        </a:p>
      </dgm:t>
    </dgm:pt>
    <dgm:pt modelId="{B5C867F9-606F-4530-9C55-732F28B50629}" type="parTrans" cxnId="{0F11180D-33AE-430F-81CD-2A72030F39F8}">
      <dgm:prSet/>
      <dgm:spPr/>
      <dgm:t>
        <a:bodyPr/>
        <a:lstStyle/>
        <a:p>
          <a:endParaRPr lang="fr-FR"/>
        </a:p>
      </dgm:t>
    </dgm:pt>
    <dgm:pt modelId="{0FB2F39B-3F09-49E3-BBC1-571023BC5049}" type="sibTrans" cxnId="{0F11180D-33AE-430F-81CD-2A72030F39F8}">
      <dgm:prSet/>
      <dgm:spPr/>
      <dgm:t>
        <a:bodyPr/>
        <a:lstStyle/>
        <a:p>
          <a:endParaRPr lang="fr-FR"/>
        </a:p>
      </dgm:t>
    </dgm:pt>
    <dgm:pt modelId="{864A4AC7-ACAB-4105-893A-C9DD252F4343}">
      <dgm:prSet phldrT="[Texte]"/>
      <dgm:spPr/>
      <dgm:t>
        <a:bodyPr/>
        <a:lstStyle/>
        <a:p>
          <a:r>
            <a:rPr lang="ar-TN" dirty="0">
              <a:solidFill>
                <a:schemeClr val="tx1"/>
              </a:solidFill>
            </a:rPr>
            <a:t>3- مخاطر البطالة على الفرد والمجتمع</a:t>
          </a:r>
          <a:endParaRPr lang="fr-FR" dirty="0">
            <a:solidFill>
              <a:schemeClr val="tx1"/>
            </a:solidFill>
          </a:endParaRPr>
        </a:p>
      </dgm:t>
    </dgm:pt>
    <dgm:pt modelId="{56201472-85D2-42C3-B438-8D2F9FAD3362}" type="parTrans" cxnId="{F80EF3D6-785D-468E-9D29-7DAA51EFB70E}">
      <dgm:prSet/>
      <dgm:spPr/>
      <dgm:t>
        <a:bodyPr/>
        <a:lstStyle/>
        <a:p>
          <a:endParaRPr lang="fr-FR"/>
        </a:p>
      </dgm:t>
    </dgm:pt>
    <dgm:pt modelId="{A7851875-35B8-43E2-A4F9-378BBD72F6DB}" type="sibTrans" cxnId="{F80EF3D6-785D-468E-9D29-7DAA51EFB70E}">
      <dgm:prSet/>
      <dgm:spPr/>
      <dgm:t>
        <a:bodyPr/>
        <a:lstStyle/>
        <a:p>
          <a:endParaRPr lang="fr-FR"/>
        </a:p>
      </dgm:t>
    </dgm:pt>
    <dgm:pt modelId="{71EF00DF-9BB7-400D-B154-F3B098DB6856}">
      <dgm:prSet phldrT="[Texte]"/>
      <dgm:spPr/>
      <dgm:t>
        <a:bodyPr/>
        <a:lstStyle/>
        <a:p>
          <a:r>
            <a:rPr lang="ar-TN" dirty="0">
              <a:solidFill>
                <a:schemeClr val="tx1"/>
              </a:solidFill>
            </a:rPr>
            <a:t>1- أهمية العمل </a:t>
          </a:r>
        </a:p>
        <a:p>
          <a:r>
            <a:rPr lang="ar-TN" dirty="0">
              <a:solidFill>
                <a:schemeClr val="tx1"/>
              </a:solidFill>
            </a:rPr>
            <a:t>فردا ومجتمعا</a:t>
          </a:r>
          <a:endParaRPr lang="fr-FR" dirty="0">
            <a:solidFill>
              <a:schemeClr val="tx1"/>
            </a:solidFill>
          </a:endParaRPr>
        </a:p>
      </dgm:t>
    </dgm:pt>
    <dgm:pt modelId="{DCBE6CD8-4868-4AE2-8C57-95E45E440A9A}" type="parTrans" cxnId="{53DABB3E-C5EB-4E88-A91E-488C160F04E2}">
      <dgm:prSet/>
      <dgm:spPr/>
      <dgm:t>
        <a:bodyPr/>
        <a:lstStyle/>
        <a:p>
          <a:endParaRPr lang="fr-FR"/>
        </a:p>
      </dgm:t>
    </dgm:pt>
    <dgm:pt modelId="{1970290C-7E0B-4CC6-A820-938B2B992C0F}" type="sibTrans" cxnId="{53DABB3E-C5EB-4E88-A91E-488C160F04E2}">
      <dgm:prSet/>
      <dgm:spPr/>
      <dgm:t>
        <a:bodyPr/>
        <a:lstStyle/>
        <a:p>
          <a:endParaRPr lang="fr-FR"/>
        </a:p>
      </dgm:t>
    </dgm:pt>
    <dgm:pt modelId="{DDDE1A50-2500-457A-824E-375ABF528264}">
      <dgm:prSet phldrT="[Texte]" custT="1"/>
      <dgm:spPr/>
      <dgm:t>
        <a:bodyPr/>
        <a:lstStyle/>
        <a:p>
          <a:r>
            <a:rPr lang="ar-TN" sz="5400" dirty="0">
              <a:solidFill>
                <a:srgbClr val="FF0000"/>
              </a:solidFill>
            </a:rPr>
            <a:t>أهداف المحور</a:t>
          </a:r>
          <a:endParaRPr lang="fr-FR" sz="5400" dirty="0">
            <a:solidFill>
              <a:srgbClr val="FF0000"/>
            </a:solidFill>
          </a:endParaRPr>
        </a:p>
      </dgm:t>
    </dgm:pt>
    <dgm:pt modelId="{737F5D37-DF94-4519-B968-DF7CFC6BF28F}" type="parTrans" cxnId="{E74BFB7B-C186-4AC4-9F01-AE04BD7F6BDF}">
      <dgm:prSet/>
      <dgm:spPr/>
      <dgm:t>
        <a:bodyPr/>
        <a:lstStyle/>
        <a:p>
          <a:endParaRPr lang="fr-FR"/>
        </a:p>
      </dgm:t>
    </dgm:pt>
    <dgm:pt modelId="{0844E52E-BE14-4F27-8A25-37750E3A16F2}" type="sibTrans" cxnId="{E74BFB7B-C186-4AC4-9F01-AE04BD7F6BDF}">
      <dgm:prSet/>
      <dgm:spPr/>
      <dgm:t>
        <a:bodyPr/>
        <a:lstStyle/>
        <a:p>
          <a:endParaRPr lang="fr-FR"/>
        </a:p>
      </dgm:t>
    </dgm:pt>
    <dgm:pt modelId="{5ADA8AB6-B395-484A-8763-102B337F28C1}" type="pres">
      <dgm:prSet presAssocID="{8252C2C0-6EE8-48CC-A735-E0D6C867E92C}" presName="diagram" presStyleCnt="0">
        <dgm:presLayoutVars>
          <dgm:dir/>
          <dgm:resizeHandles val="exact"/>
        </dgm:presLayoutVars>
      </dgm:prSet>
      <dgm:spPr/>
    </dgm:pt>
    <dgm:pt modelId="{AC723A65-2DB9-4E68-9DBA-B36299CA618E}" type="pres">
      <dgm:prSet presAssocID="{FECE39CE-E4A9-4282-8551-A5C2F631CABD}" presName="node" presStyleLbl="node1" presStyleIdx="0" presStyleCnt="5" custLinFactNeighborX="14247" custLinFactNeighborY="16857">
        <dgm:presLayoutVars>
          <dgm:bulletEnabled val="1"/>
        </dgm:presLayoutVars>
      </dgm:prSet>
      <dgm:spPr/>
    </dgm:pt>
    <dgm:pt modelId="{EFF7E9E9-C31F-4A0E-91BC-CAE1B9F7E69E}" type="pres">
      <dgm:prSet presAssocID="{62FBD09E-4D0D-4891-B04D-9299042C8E7A}" presName="sibTrans" presStyleCnt="0"/>
      <dgm:spPr/>
    </dgm:pt>
    <dgm:pt modelId="{0FA05381-64B7-4487-B6AA-E94249FAFA7A}" type="pres">
      <dgm:prSet presAssocID="{D034A7AD-5097-474F-98D4-D66E8283D60E}" presName="node" presStyleLbl="node1" presStyleIdx="1" presStyleCnt="5" custLinFactY="26141" custLinFactNeighborX="-56940" custLinFactNeighborY="100000">
        <dgm:presLayoutVars>
          <dgm:bulletEnabled val="1"/>
        </dgm:presLayoutVars>
      </dgm:prSet>
      <dgm:spPr/>
    </dgm:pt>
    <dgm:pt modelId="{30BA9431-3E10-4130-B458-DB6DEE5F98DA}" type="pres">
      <dgm:prSet presAssocID="{0FB2F39B-3F09-49E3-BBC1-571023BC5049}" presName="sibTrans" presStyleCnt="0"/>
      <dgm:spPr/>
    </dgm:pt>
    <dgm:pt modelId="{32A3F566-3539-4C98-AAFB-3482B3C13B75}" type="pres">
      <dgm:prSet presAssocID="{864A4AC7-ACAB-4105-893A-C9DD252F4343}" presName="node" presStyleLbl="node1" presStyleIdx="2" presStyleCnt="5" custLinFactY="16857" custLinFactNeighborX="-24109" custLinFactNeighborY="100000">
        <dgm:presLayoutVars>
          <dgm:bulletEnabled val="1"/>
        </dgm:presLayoutVars>
      </dgm:prSet>
      <dgm:spPr/>
    </dgm:pt>
    <dgm:pt modelId="{5163D79B-4DF7-4320-81B2-34E4505E7514}" type="pres">
      <dgm:prSet presAssocID="{A7851875-35B8-43E2-A4F9-378BBD72F6DB}" presName="sibTrans" presStyleCnt="0"/>
      <dgm:spPr/>
    </dgm:pt>
    <dgm:pt modelId="{2E388581-E659-4FC9-B4D7-342DD5C34DC5}" type="pres">
      <dgm:prSet presAssocID="{71EF00DF-9BB7-400D-B154-F3B098DB6856}" presName="node" presStyleLbl="node1" presStyleIdx="3" presStyleCnt="5" custLinFactX="50138" custLinFactY="-11074" custLinFactNeighborX="100000" custLinFactNeighborY="-100000">
        <dgm:presLayoutVars>
          <dgm:bulletEnabled val="1"/>
        </dgm:presLayoutVars>
      </dgm:prSet>
      <dgm:spPr/>
    </dgm:pt>
    <dgm:pt modelId="{D00CD216-2654-442E-AEDD-1873BEAB3C20}" type="pres">
      <dgm:prSet presAssocID="{1970290C-7E0B-4CC6-A820-938B2B992C0F}" presName="sibTrans" presStyleCnt="0"/>
      <dgm:spPr/>
    </dgm:pt>
    <dgm:pt modelId="{4D0D0822-A610-4E0B-980D-6E00DA38FCB0}" type="pres">
      <dgm:prSet presAssocID="{DDDE1A50-2500-457A-824E-375ABF528264}" presName="node" presStyleLbl="node1" presStyleIdx="4" presStyleCnt="5" custLinFactY="-48516" custLinFactNeighborX="-56826" custLinFactNeighborY="-100000">
        <dgm:presLayoutVars>
          <dgm:bulletEnabled val="1"/>
        </dgm:presLayoutVars>
      </dgm:prSet>
      <dgm:spPr/>
    </dgm:pt>
  </dgm:ptLst>
  <dgm:cxnLst>
    <dgm:cxn modelId="{0F11180D-33AE-430F-81CD-2A72030F39F8}" srcId="{8252C2C0-6EE8-48CC-A735-E0D6C867E92C}" destId="{D034A7AD-5097-474F-98D4-D66E8283D60E}" srcOrd="1" destOrd="0" parTransId="{B5C867F9-606F-4530-9C55-732F28B50629}" sibTransId="{0FB2F39B-3F09-49E3-BBC1-571023BC5049}"/>
    <dgm:cxn modelId="{36146612-D8D2-4D64-B54D-2772BE9476E6}" type="presOf" srcId="{D034A7AD-5097-474F-98D4-D66E8283D60E}" destId="{0FA05381-64B7-4487-B6AA-E94249FAFA7A}" srcOrd="0" destOrd="0" presId="urn:microsoft.com/office/officeart/2005/8/layout/default"/>
    <dgm:cxn modelId="{53DABB3E-C5EB-4E88-A91E-488C160F04E2}" srcId="{8252C2C0-6EE8-48CC-A735-E0D6C867E92C}" destId="{71EF00DF-9BB7-400D-B154-F3B098DB6856}" srcOrd="3" destOrd="0" parTransId="{DCBE6CD8-4868-4AE2-8C57-95E45E440A9A}" sibTransId="{1970290C-7E0B-4CC6-A820-938B2B992C0F}"/>
    <dgm:cxn modelId="{F49C1564-E78D-42BB-A70C-F51625331A82}" type="presOf" srcId="{FECE39CE-E4A9-4282-8551-A5C2F631CABD}" destId="{AC723A65-2DB9-4E68-9DBA-B36299CA618E}" srcOrd="0" destOrd="0" presId="urn:microsoft.com/office/officeart/2005/8/layout/default"/>
    <dgm:cxn modelId="{6701D14A-D6D0-46CD-A043-EF06274CF4B0}" type="presOf" srcId="{8252C2C0-6EE8-48CC-A735-E0D6C867E92C}" destId="{5ADA8AB6-B395-484A-8763-102B337F28C1}" srcOrd="0" destOrd="0" presId="urn:microsoft.com/office/officeart/2005/8/layout/default"/>
    <dgm:cxn modelId="{E74BFB7B-C186-4AC4-9F01-AE04BD7F6BDF}" srcId="{8252C2C0-6EE8-48CC-A735-E0D6C867E92C}" destId="{DDDE1A50-2500-457A-824E-375ABF528264}" srcOrd="4" destOrd="0" parTransId="{737F5D37-DF94-4519-B968-DF7CFC6BF28F}" sibTransId="{0844E52E-BE14-4F27-8A25-37750E3A16F2}"/>
    <dgm:cxn modelId="{028FA7AA-305F-48E7-97B3-BE3AF68EC420}" type="presOf" srcId="{71EF00DF-9BB7-400D-B154-F3B098DB6856}" destId="{2E388581-E659-4FC9-B4D7-342DD5C34DC5}" srcOrd="0" destOrd="0" presId="urn:microsoft.com/office/officeart/2005/8/layout/default"/>
    <dgm:cxn modelId="{538289AE-87F9-4B63-B56F-18613034F574}" type="presOf" srcId="{864A4AC7-ACAB-4105-893A-C9DD252F4343}" destId="{32A3F566-3539-4C98-AAFB-3482B3C13B75}" srcOrd="0" destOrd="0" presId="urn:microsoft.com/office/officeart/2005/8/layout/default"/>
    <dgm:cxn modelId="{B1CBDED0-661B-4B31-90C5-30589DEB17AD}" type="presOf" srcId="{DDDE1A50-2500-457A-824E-375ABF528264}" destId="{4D0D0822-A610-4E0B-980D-6E00DA38FCB0}" srcOrd="0" destOrd="0" presId="urn:microsoft.com/office/officeart/2005/8/layout/default"/>
    <dgm:cxn modelId="{F80EF3D6-785D-468E-9D29-7DAA51EFB70E}" srcId="{8252C2C0-6EE8-48CC-A735-E0D6C867E92C}" destId="{864A4AC7-ACAB-4105-893A-C9DD252F4343}" srcOrd="2" destOrd="0" parTransId="{56201472-85D2-42C3-B438-8D2F9FAD3362}" sibTransId="{A7851875-35B8-43E2-A4F9-378BBD72F6DB}"/>
    <dgm:cxn modelId="{7AFC6EE1-EF14-4E29-BAF5-8268AC147087}" srcId="{8252C2C0-6EE8-48CC-A735-E0D6C867E92C}" destId="{FECE39CE-E4A9-4282-8551-A5C2F631CABD}" srcOrd="0" destOrd="0" parTransId="{6EAE8784-2D8D-4A92-A4E8-7F83737CC65D}" sibTransId="{62FBD09E-4D0D-4891-B04D-9299042C8E7A}"/>
    <dgm:cxn modelId="{52A95366-D0A6-4515-9928-225BC53CB46D}" type="presParOf" srcId="{5ADA8AB6-B395-484A-8763-102B337F28C1}" destId="{AC723A65-2DB9-4E68-9DBA-B36299CA618E}" srcOrd="0" destOrd="0" presId="urn:microsoft.com/office/officeart/2005/8/layout/default"/>
    <dgm:cxn modelId="{7D3425B8-3797-43F9-BCC6-50691756E5F5}" type="presParOf" srcId="{5ADA8AB6-B395-484A-8763-102B337F28C1}" destId="{EFF7E9E9-C31F-4A0E-91BC-CAE1B9F7E69E}" srcOrd="1" destOrd="0" presId="urn:microsoft.com/office/officeart/2005/8/layout/default"/>
    <dgm:cxn modelId="{8DD0EA07-3776-419D-A1ED-091AF858AB88}" type="presParOf" srcId="{5ADA8AB6-B395-484A-8763-102B337F28C1}" destId="{0FA05381-64B7-4487-B6AA-E94249FAFA7A}" srcOrd="2" destOrd="0" presId="urn:microsoft.com/office/officeart/2005/8/layout/default"/>
    <dgm:cxn modelId="{4069B847-2F4A-4C37-AF2B-806FD82A7D1D}" type="presParOf" srcId="{5ADA8AB6-B395-484A-8763-102B337F28C1}" destId="{30BA9431-3E10-4130-B458-DB6DEE5F98DA}" srcOrd="3" destOrd="0" presId="urn:microsoft.com/office/officeart/2005/8/layout/default"/>
    <dgm:cxn modelId="{019C3E04-5FB2-4F03-8AE3-23DC5437F6AD}" type="presParOf" srcId="{5ADA8AB6-B395-484A-8763-102B337F28C1}" destId="{32A3F566-3539-4C98-AAFB-3482B3C13B75}" srcOrd="4" destOrd="0" presId="urn:microsoft.com/office/officeart/2005/8/layout/default"/>
    <dgm:cxn modelId="{9916937D-0876-48E8-80A8-52930F06A854}" type="presParOf" srcId="{5ADA8AB6-B395-484A-8763-102B337F28C1}" destId="{5163D79B-4DF7-4320-81B2-34E4505E7514}" srcOrd="5" destOrd="0" presId="urn:microsoft.com/office/officeart/2005/8/layout/default"/>
    <dgm:cxn modelId="{256DBEBB-EAA1-4F56-901C-A1CB5299F884}" type="presParOf" srcId="{5ADA8AB6-B395-484A-8763-102B337F28C1}" destId="{2E388581-E659-4FC9-B4D7-342DD5C34DC5}" srcOrd="6" destOrd="0" presId="urn:microsoft.com/office/officeart/2005/8/layout/default"/>
    <dgm:cxn modelId="{A99AFBC8-508E-4918-A6CA-19D3290298D9}" type="presParOf" srcId="{5ADA8AB6-B395-484A-8763-102B337F28C1}" destId="{D00CD216-2654-442E-AEDD-1873BEAB3C20}" srcOrd="7" destOrd="0" presId="urn:microsoft.com/office/officeart/2005/8/layout/default"/>
    <dgm:cxn modelId="{4C7A8ADE-1A20-42A0-BBA0-FEC7BA1D2C7B}" type="presParOf" srcId="{5ADA8AB6-B395-484A-8763-102B337F28C1}" destId="{4D0D0822-A610-4E0B-980D-6E00DA38FCB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23A65-2DB9-4E68-9DBA-B36299CA618E}">
      <dsp:nvSpPr>
        <dsp:cNvPr id="0" name=""/>
        <dsp:cNvSpPr/>
      </dsp:nvSpPr>
      <dsp:spPr>
        <a:xfrm>
          <a:off x="516850" y="1060175"/>
          <a:ext cx="3627782" cy="2176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4500" kern="1200" dirty="0">
              <a:solidFill>
                <a:schemeClr val="tx1"/>
              </a:solidFill>
            </a:rPr>
            <a:t>4- الترفيه لتجديد الطّاقة: وقت الفراغ</a:t>
          </a:r>
          <a:endParaRPr lang="fr-FR" sz="4500" kern="1200" dirty="0">
            <a:solidFill>
              <a:schemeClr val="tx1"/>
            </a:solidFill>
          </a:endParaRPr>
        </a:p>
      </dsp:txBody>
      <dsp:txXfrm>
        <a:off x="516850" y="1060175"/>
        <a:ext cx="3627782" cy="2176669"/>
      </dsp:txXfrm>
    </dsp:sp>
    <dsp:sp modelId="{0FA05381-64B7-4487-B6AA-E94249FAFA7A}">
      <dsp:nvSpPr>
        <dsp:cNvPr id="0" name=""/>
        <dsp:cNvSpPr/>
      </dsp:nvSpPr>
      <dsp:spPr>
        <a:xfrm>
          <a:off x="1924901" y="3438926"/>
          <a:ext cx="3627782" cy="2176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4500" kern="1200" dirty="0">
              <a:solidFill>
                <a:schemeClr val="tx1"/>
              </a:solidFill>
            </a:rPr>
            <a:t>3- شروط النّجاح والأخلاق المهنيّة</a:t>
          </a:r>
          <a:endParaRPr lang="fr-FR" sz="4500" kern="1200" dirty="0">
            <a:solidFill>
              <a:schemeClr val="tx1"/>
            </a:solidFill>
          </a:endParaRPr>
        </a:p>
      </dsp:txBody>
      <dsp:txXfrm>
        <a:off x="1924901" y="3438926"/>
        <a:ext cx="3627782" cy="2176669"/>
      </dsp:txXfrm>
    </dsp:sp>
    <dsp:sp modelId="{32A3F566-3539-4C98-AAFB-3482B3C13B75}">
      <dsp:nvSpPr>
        <dsp:cNvPr id="0" name=""/>
        <dsp:cNvSpPr/>
      </dsp:nvSpPr>
      <dsp:spPr>
        <a:xfrm>
          <a:off x="7106499" y="3236844"/>
          <a:ext cx="3627782" cy="2176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4500" kern="1200" dirty="0">
              <a:solidFill>
                <a:schemeClr val="tx1"/>
              </a:solidFill>
            </a:rPr>
            <a:t>3- مخاطر البطالة على الفرد والمجتمع</a:t>
          </a:r>
          <a:endParaRPr lang="fr-FR" sz="4500" kern="1200" dirty="0">
            <a:solidFill>
              <a:schemeClr val="tx1"/>
            </a:solidFill>
          </a:endParaRPr>
        </a:p>
      </dsp:txBody>
      <dsp:txXfrm>
        <a:off x="7106499" y="3236844"/>
        <a:ext cx="3627782" cy="2176669"/>
      </dsp:txXfrm>
    </dsp:sp>
    <dsp:sp modelId="{2E388581-E659-4FC9-B4D7-342DD5C34DC5}">
      <dsp:nvSpPr>
        <dsp:cNvPr id="0" name=""/>
        <dsp:cNvSpPr/>
      </dsp:nvSpPr>
      <dsp:spPr>
        <a:xfrm>
          <a:off x="7441960" y="814987"/>
          <a:ext cx="3627782" cy="2176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4500" kern="1200" dirty="0">
              <a:solidFill>
                <a:schemeClr val="tx1"/>
              </a:solidFill>
            </a:rPr>
            <a:t>1- أهمية العمل 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4500" kern="1200" dirty="0">
              <a:solidFill>
                <a:schemeClr val="tx1"/>
              </a:solidFill>
            </a:rPr>
            <a:t>فردا ومجتمعا</a:t>
          </a:r>
          <a:endParaRPr lang="fr-FR" sz="4500" kern="1200" dirty="0">
            <a:solidFill>
              <a:schemeClr val="tx1"/>
            </a:solidFill>
          </a:endParaRPr>
        </a:p>
      </dsp:txBody>
      <dsp:txXfrm>
        <a:off x="7441960" y="814987"/>
        <a:ext cx="3627782" cy="2176669"/>
      </dsp:txXfrm>
    </dsp:sp>
    <dsp:sp modelId="{4D0D0822-A610-4E0B-980D-6E00DA38FCB0}">
      <dsp:nvSpPr>
        <dsp:cNvPr id="0" name=""/>
        <dsp:cNvSpPr/>
      </dsp:nvSpPr>
      <dsp:spPr>
        <a:xfrm>
          <a:off x="3924317" y="0"/>
          <a:ext cx="3627782" cy="21766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TN" sz="5400" kern="1200" dirty="0">
              <a:solidFill>
                <a:srgbClr val="FF0000"/>
              </a:solidFill>
            </a:rPr>
            <a:t>أهداف المحور</a:t>
          </a:r>
          <a:endParaRPr lang="fr-FR" sz="5400" kern="1200" dirty="0">
            <a:solidFill>
              <a:srgbClr val="FF0000"/>
            </a:solidFill>
          </a:endParaRPr>
        </a:p>
      </dsp:txBody>
      <dsp:txXfrm>
        <a:off x="3924317" y="0"/>
        <a:ext cx="3627782" cy="2176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B1DD10-B02D-4D8D-A45F-81BC4873E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43DFBB-EC66-4F62-AE3C-A9A98BA9A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6D376A-DEBA-4B63-AE48-353DB120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BA4BD3-4A05-4DF5-B86A-22D61053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FDB7C-8F1A-4EC6-A020-80AE00103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49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35C64-F6A1-4C6A-9BAA-E6137F5C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0302DF-3333-407C-AAFC-67D8252AF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C50837-73FF-4D29-8CEC-4F571B774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CD4B8-028F-4C94-AB54-8D28CA68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F5445C-1DDD-456D-9EFB-83E5505D4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69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7CE1A1-D082-475D-9C3B-FB5409E1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F7384A-F6A7-420C-B373-03D57FB13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2F6B24-18C7-4507-ACD3-632E6B25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6D3B28-5B40-4474-9FDF-AD714886E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5A122-5E8F-4521-A521-A8290069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07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D40AA-B337-4AF6-92FC-B7818084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D0285D-7AF7-4981-BE90-A149EB8A5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C0322B-FC9F-4057-AB26-C25D30DBF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4D7201-E9AB-43A6-80DA-4BC868C18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AE493C-22D1-45A0-86F6-C1BEF8BD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F4E5EB-D340-412C-8268-FA57ED46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18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AE1D7E-9580-4D10-861C-7FF0D6C4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EAE780-E497-41A3-AF4C-5E84E51F9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D500A4-2378-4A74-939D-22C89E550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6E66F9-34DF-4FA0-A865-9EC7DBB8CF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7FF70C2-032A-4562-8B72-8986EF56E0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B2DF39-820B-4C23-80F0-8BB80B83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936452B-C447-4630-98C9-8ADE70F3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A555FA-4176-42B6-A5F6-FA4A56F4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3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4BEFA-C3AD-4BB0-BD67-CBD627B0F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82F9B9-1FD6-4C66-B5D6-9E36F186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1F4A0A-1B58-4F7C-8C3B-37AD9EC99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6B2BD9-B140-4B53-B18D-D4EAB04A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9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B69C23D-EE67-4626-8EEB-C00A3A3E6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709E1A-A26B-4502-843D-43E2C92F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C18F28-8681-46BA-A58F-3D1CD929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63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C0A54-C896-49E1-AA45-A2873935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7F7666-031B-4057-A7D0-B6ADAF96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6D34D2-228B-47F6-A7D0-D0A360C35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93F2BA-DC06-48B9-B1F5-ED011E4C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898370-E916-4925-AEC2-F2641F3D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4937FD-21F7-4CEA-912F-74F1EF20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18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873980-1463-42D4-939B-A563D3841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E6C489-31F4-4603-B1BA-5D9BB96CA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A54AF9-4C7A-4E2A-B588-B5BC302C7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4A9EA9-C9BF-47E6-8426-981C03772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F2A914-C418-4AF2-A634-571F60A2A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79F5DA-793E-4F90-8C85-9E76F891B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67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401326-E8CC-4AE3-B9CB-B7AC07B0D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CD21F6-0AB1-4BF1-BF5E-40A7B4378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A74E64-2CF5-4938-A136-02F3DE27F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BB86A6-45D8-467B-8058-C304B2A65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91F3CB-91EB-4D9B-8AEA-4F87D3E04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63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F923E7E-5FE5-4543-B4BA-F12FB4A82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62B5E4-8397-4FA6-8510-75EFEC9DE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EEFE1D-4422-4972-9C0F-4A10A4E92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9474B9-B182-4572-BFAA-94FCFAA9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4D3954-A3C9-4CC0-B742-25EE61BB6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7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AE9C68-93A4-4769-BA03-CDE0F5DD9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687BAF-376D-4B0F-83D7-11756377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5C9734-9BC0-495F-A534-EB091133B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C728C-48DA-45C2-82E9-CA2E481EC528}" type="datetimeFigureOut">
              <a:rPr lang="fr-FR" smtClean="0"/>
              <a:t>05/06/2023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3D788D-2365-4682-AFAC-F68EAADA1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0D8C81-F163-49EF-8340-0B447D3A0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CE1E3-0434-4545-8EFC-BD20273C53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91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07BD6FF-7AC1-4055-AF74-CD5978C5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357809"/>
            <a:ext cx="11741426" cy="630803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ar-TN" sz="6600" b="1" dirty="0"/>
          </a:p>
          <a:p>
            <a:pPr marL="0" indent="0" algn="ctr" rtl="1">
              <a:buNone/>
            </a:pPr>
            <a:endParaRPr lang="ar-TN" sz="6600" b="1" dirty="0">
              <a:solidFill>
                <a:srgbClr val="FF0000"/>
              </a:solidFill>
            </a:endParaRPr>
          </a:p>
          <a:p>
            <a:pPr marL="0" indent="0" algn="ctr" rtl="1">
              <a:buNone/>
            </a:pPr>
            <a:r>
              <a:rPr lang="ar-TN" sz="11500" b="1" dirty="0">
                <a:solidFill>
                  <a:srgbClr val="FF0000"/>
                </a:solidFill>
              </a:rPr>
              <a:t>تأليفيّة محور العمل</a:t>
            </a:r>
            <a:endParaRPr lang="fr-FR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13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07BD6FF-7AC1-4055-AF74-CD5978C5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357809"/>
            <a:ext cx="11741426" cy="630803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ar-TN" sz="6600" b="1" dirty="0"/>
          </a:p>
          <a:p>
            <a:pPr marL="0" indent="0" algn="ctr" rtl="1">
              <a:buNone/>
            </a:pPr>
            <a:endParaRPr lang="ar-TN" sz="44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5A4DB8E6-CC8B-4DC3-98C4-CE0986AC84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0480509"/>
              </p:ext>
            </p:extLst>
          </p:nvPr>
        </p:nvGraphicFramePr>
        <p:xfrm>
          <a:off x="291548" y="192157"/>
          <a:ext cx="11608904" cy="610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70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67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أهمية العمل في حياة الفرد: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122"/>
            <a:ext cx="10515600" cy="589721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TN" sz="3600" dirty="0"/>
              <a:t>   </a:t>
            </a:r>
          </a:p>
          <a:p>
            <a:pPr marL="0" indent="0" algn="r" rtl="1">
              <a:buNone/>
            </a:pPr>
            <a:endParaRPr lang="ar-TN" sz="3600" dirty="0"/>
          </a:p>
          <a:p>
            <a:pPr marL="0" indent="0" algn="r" rtl="1">
              <a:buNone/>
            </a:pPr>
            <a:r>
              <a:rPr lang="ar-TN" sz="3600" dirty="0"/>
              <a:t> </a:t>
            </a:r>
            <a:r>
              <a:rPr lang="ar-TN" sz="6000" dirty="0"/>
              <a:t>العمل هو القيام بمهمّة من أجل تحقيق غاية: منفعة  للمشغّل ومقابل مادّي للشّغيل. 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331577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96348"/>
          </a:xfrm>
        </p:spPr>
        <p:txBody>
          <a:bodyPr>
            <a:normAutofit fontScale="90000"/>
          </a:bodyPr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أهمية العمل في حياة الفرد: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6348"/>
            <a:ext cx="10515600" cy="6122504"/>
          </a:xfrm>
        </p:spPr>
        <p:txBody>
          <a:bodyPr>
            <a:normAutofit fontScale="92500" lnSpcReduction="20000"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إثبات الذّات: الفلاّح (الشجرة مفخرة الفلاح)، النجّار (الطّاولة، الباب)، الحدّاد...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تخليد الوجود: العظماء: المخترعون والمكتشفون: الخوارزميّ (واضع علم الجبر)، ابن سينا (الريادة في الطب)،  </a:t>
            </a:r>
            <a:r>
              <a:rPr lang="ar-TN" sz="3600" dirty="0" err="1"/>
              <a:t>أنشتاين</a:t>
            </a:r>
            <a:r>
              <a:rPr lang="ar-TN" sz="3600" dirty="0"/>
              <a:t> (قانون النسبية في الفيزياء). 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تطوير مهارات الذّات: مهارات عملية (صناعة، تجارة...) وحياتية (التواصل، التصرّف فب الأزمات).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 رفع درجة الثقة في النّفس، والشعور بالرضا والفخر.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إشباع الحاجة إلى الإنجاز: هرم </a:t>
            </a:r>
            <a:r>
              <a:rPr lang="ar-TN" sz="3600" dirty="0" err="1"/>
              <a:t>ماسلاو</a:t>
            </a:r>
            <a:r>
              <a:rPr lang="ar-TN" sz="3600" dirty="0"/>
              <a:t>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3600" dirty="0"/>
              <a:t>إضفاء معنى على الحياة: الهدف.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تحسين الصحّة الجسمية والذّهنية والنفسية: مثال محمود تيمور.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اجتماعيّا: الاحترام، السمعة، التكريم: العامل المتقن والعامل الخامل غير المتقن.</a:t>
            </a:r>
          </a:p>
        </p:txBody>
      </p:sp>
    </p:spTree>
    <p:extLst>
      <p:ext uri="{BB962C8B-B14F-4D97-AF65-F5344CB8AC3E}">
        <p14:creationId xmlns:p14="http://schemas.microsoft.com/office/powerpoint/2010/main" val="111350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أهمية العمل في المجتمع: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742122"/>
            <a:ext cx="10969487" cy="5897217"/>
          </a:xfrm>
        </p:spPr>
        <p:txBody>
          <a:bodyPr>
            <a:normAutofit fontScale="92500" lnSpcReduction="10000"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اقتصاديا: تنمية الثروة الوطنية، وتحقيق الازدهار والاكتفاء الذّاتي: مثال بلدان جنوب شرق آسيا: السنغافورة، ماليزيا...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حضاريّا: التقدّم والتطوّر: العرب القدامى والغرب اليوم، خلق مهن جديدة وعلوم جديدة: الحاسوب، الهاتف.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اجتماعيّا: انخفاض نسب الإجرام من سرقة وسطو وغيرهما بسبب شعور كلّ بكرامته وإشباعه رغباته وتحقيق أحلامه: مثال: السويد والنرويج (إغلاق السجون تماما لانعدام الجريمة بسبب الرفاه الاقتصاديّ...)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الشّعور الجمعيّ بالسعادة والأمان لتوفّر الحاجات ويسر تقديم الخدمات ووفرة الأموال: الاستمتاع بالحياة: أجواء العمل في بعض البلدان وبعض الشّركات العظمى (قوقل، فايسبوك...).</a:t>
            </a:r>
          </a:p>
          <a:p>
            <a:pPr marL="742950" indent="-742950" algn="r" rtl="1">
              <a:buFont typeface="+mj-lt"/>
              <a:buAutoNum type="arabicPeriod"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180910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مخاطر البطالة على الفرد 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742122"/>
            <a:ext cx="11714922" cy="5897217"/>
          </a:xfrm>
        </p:spPr>
        <p:txBody>
          <a:bodyPr>
            <a:norm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مادّيا: الافتقار والفقر: غنيّ لا يعمل هو مهدّد بنفاذ ماله: مثال: إحصائية لأثرياء لا يعملون.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اجتماعيّا: السمعة السيئة، الشعور بالمهانة والمذلّة والهوان (بلا قيمة)، العزلة بفقدان الأصحاب.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ذهنيّا: تراجع المهارات أو فقدانها أو عدم التمكّن منها أصلا.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نفسيّا: الإصابة بأمراض نفسية خطيرة، ضعف الثقة في النّفس، الشعور بالعجز عن إشباع الحاجة في الإنجاز، العزلة والوحدة.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أخلاقيّا: الانحراف إلى المخدّرات والكحول والإجرام لتلبية الحاجات.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39963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مخاطر البطالة على المجتمع 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مادّيا: التراجع الاقتصادي وضعف نسبة النموّ في البلدان ذات مستوى بطالة مرتفع.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اجتماعيّا: تفكّك أسريّ، توتّر العلاقات...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أمنيّا: ارتفاع نسبة الجريمة والإدمان...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أخلاقيّا: البطالة قنبلة موقوتة ستنفجر إمّا بشكل صارخ (مظاهرات وتورات وتوتّرات سياسيّة واجتماعيّة وأمنيّة) أو صامت (الجريمة، الهجرة غير الشرعيّة، الانحراف إلى المخدّرات والكحول والإجرام لتلبية الحاجات).</a:t>
            </a:r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914142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الأخلاق المهنيّة وشروط النّجاح في العمل: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الحذق الجيّد للمهنة.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تأهيل المهارات وفق التطّورات 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الضّمير الحيّ: الإحسان والإتقان، الأمانة.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التعلّم المستمرّ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حسن استغلال الوقت والتّخطيط وفق أهداف، والانضباط في  المواعيد...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النّزاهة الأخلاقيّة ونظافة اليد.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التّواضع وبثّ روح التعاون والمودّة بين العمّال.</a:t>
            </a:r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63487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وقت الفراغ وتجديد الطّاقة للعمل: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/>
          </a:bodyPr>
          <a:lstStyle/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الحقّ في الرّاحة وفي الترفيه.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حسن استغلال أوقات الفراغ لتحقيق فائدة: "إنّ وقت الفراغ لهو أثمن ما نملك" (سقراط)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فائدة حسن استغلالها: النفسيّة أو الصحيّة أو الذهنية (أحمد أمين: الوقت هو الحياة).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تحقيق الأحلام والإبداع: جلّ الكتب والأعمال الفنّية الخالدة والاختراعات تمّت في أوقات الفراغ...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ar-TN" sz="4000" dirty="0"/>
              <a:t>تحسين المستوى المادي والذهني والصحّي: مقارنة بين عامل متمتّع بأوقات فراغه وآخر حرم منها أو أساء استغلالها.</a:t>
            </a:r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806877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شواهد قوليّة: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TN" sz="4000" dirty="0"/>
              <a:t>1- عن أهمية العمل: </a:t>
            </a:r>
          </a:p>
          <a:p>
            <a:pPr marL="0" indent="0" algn="r" rtl="1">
              <a:buNone/>
            </a:pPr>
            <a:r>
              <a:rPr lang="ar-TN" sz="4000" dirty="0"/>
              <a:t>  - قال الله تعالى "وقل اعملوا فسيرى الله عملكم ورسوله والمؤمنون".</a:t>
            </a:r>
          </a:p>
          <a:p>
            <a:pPr marL="0" indent="0" algn="r" rtl="1">
              <a:buNone/>
            </a:pPr>
            <a:r>
              <a:rPr lang="ar-TN" sz="4000" dirty="0"/>
              <a:t>  - </a:t>
            </a:r>
            <a:r>
              <a:rPr lang="ar-TN" sz="4000" dirty="0" err="1"/>
              <a:t>فانكوخ</a:t>
            </a:r>
            <a:r>
              <a:rPr lang="ar-TN" sz="4000" dirty="0"/>
              <a:t>: " لو أراد الإنسان أن يعيش حقّا فعليه أن يعمل ويكون جريئا"</a:t>
            </a:r>
          </a:p>
          <a:p>
            <a:pPr algn="r" rtl="1">
              <a:buFontTx/>
              <a:buChar char="-"/>
            </a:pPr>
            <a:r>
              <a:rPr lang="ar-TN" sz="4000" dirty="0"/>
              <a:t>رسول </a:t>
            </a:r>
            <a:r>
              <a:rPr lang="ar-TN" sz="4000" dirty="0" err="1"/>
              <a:t>حمزتوف</a:t>
            </a:r>
            <a:r>
              <a:rPr lang="ar-TN" sz="4000" dirty="0"/>
              <a:t>: "لا قياس للإنسان أفضل من عمله"</a:t>
            </a:r>
          </a:p>
          <a:p>
            <a:pPr algn="r" rtl="1">
              <a:buFontTx/>
              <a:buChar char="-"/>
            </a:pPr>
            <a:r>
              <a:rPr lang="ar-TN" sz="4000" dirty="0" err="1"/>
              <a:t>هانري</a:t>
            </a:r>
            <a:r>
              <a:rPr lang="ar-TN" sz="4000" dirty="0"/>
              <a:t> ثورو: " لا توظّف أحدا من أجل المال، وإنّما يعمل من أجل العمل".</a:t>
            </a:r>
          </a:p>
          <a:p>
            <a:pPr algn="r" rtl="1">
              <a:buFontTx/>
              <a:buChar char="-"/>
            </a:pPr>
            <a:r>
              <a:rPr lang="ar-TN" sz="4000" dirty="0"/>
              <a:t>أفلاطون: " قليل من العلم مع العمل به أنفع من كثير من العلم مع قلة العمل به.</a:t>
            </a:r>
          </a:p>
          <a:p>
            <a:pPr algn="r" rtl="1">
              <a:buFontTx/>
              <a:buChar char="-"/>
            </a:pPr>
            <a:r>
              <a:rPr lang="ar-TN" sz="4000" dirty="0" err="1"/>
              <a:t>فولتار</a:t>
            </a:r>
            <a:r>
              <a:rPr lang="ar-TN" sz="4000" dirty="0"/>
              <a:t>: " العمل يبعد عن العمل ثلاثة شرور السّام والرّذيلة والحاجة"</a:t>
            </a:r>
          </a:p>
          <a:p>
            <a:pPr algn="r" rtl="1">
              <a:buFontTx/>
              <a:buChar char="-"/>
            </a:pPr>
            <a:endParaRPr lang="ar-TN" sz="4000" dirty="0"/>
          </a:p>
          <a:p>
            <a:pPr algn="r" rtl="1">
              <a:buFontTx/>
              <a:buChar char="-"/>
            </a:pPr>
            <a:endParaRPr lang="ar-TN" sz="4000" dirty="0"/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484443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شواهد قوليّة: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TN" sz="4000" dirty="0"/>
              <a:t>1- عن أهمية العمل: </a:t>
            </a:r>
          </a:p>
          <a:p>
            <a:pPr marL="0" indent="0" algn="r" rtl="1">
              <a:buNone/>
            </a:pPr>
            <a:r>
              <a:rPr lang="ar-TN" sz="4000" dirty="0"/>
              <a:t>  - ماكسيم جورجي: " عندما يكون العمل متعة، تكون الحياة مبهجة".</a:t>
            </a:r>
          </a:p>
          <a:p>
            <a:pPr algn="r" rtl="1">
              <a:buFontTx/>
              <a:buChar char="-"/>
            </a:pPr>
            <a:r>
              <a:rPr lang="ar-TN" sz="4000" dirty="0" err="1"/>
              <a:t>طوماس</a:t>
            </a:r>
            <a:r>
              <a:rPr lang="ar-TN" sz="4000" dirty="0"/>
              <a:t> جيفرسون: " أنا من أشدّ المؤمنين بالحظّ، وقد لاحظت أنّ حظّي يزداد كلّما زاد عملي".</a:t>
            </a:r>
          </a:p>
          <a:p>
            <a:pPr algn="r" rtl="1">
              <a:buFontTx/>
              <a:buChar char="-"/>
            </a:pPr>
            <a:r>
              <a:rPr lang="ar-TN" sz="4000" dirty="0"/>
              <a:t>أفلاطون: " لا تهتمّ بسرعة العمل بل جودته".</a:t>
            </a:r>
          </a:p>
          <a:p>
            <a:pPr algn="r" rtl="1">
              <a:buFontTx/>
              <a:buChar char="-"/>
            </a:pPr>
            <a:r>
              <a:rPr lang="ar-TN" sz="4000" dirty="0"/>
              <a:t>حجّة مماثلة: الرّعد الّذي لا غيث معه لا ينبت العشب: كذلك العمل الّذي لا إخلاص فيه لا يثمر الخير.</a:t>
            </a:r>
          </a:p>
          <a:p>
            <a:pPr algn="r" rtl="1">
              <a:buFontTx/>
              <a:buChar char="-"/>
            </a:pPr>
            <a:endParaRPr lang="ar-TN" sz="4000" dirty="0"/>
          </a:p>
          <a:p>
            <a:pPr algn="r" rtl="1">
              <a:buFontTx/>
              <a:buChar char="-"/>
            </a:pPr>
            <a:endParaRPr lang="ar-TN" sz="4000" dirty="0"/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745405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46727-ED68-4642-95E6-4DC406163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8139"/>
          </a:xfrm>
        </p:spPr>
        <p:txBody>
          <a:bodyPr/>
          <a:lstStyle/>
          <a:p>
            <a:pPr algn="ctr" rtl="1"/>
            <a:r>
              <a:rPr lang="ar-TN" dirty="0">
                <a:solidFill>
                  <a:srgbClr val="FF0000"/>
                </a:solidFill>
              </a:rPr>
              <a:t>شواهد قوليّة: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342E6-162E-4936-BD89-20F8B53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742122"/>
            <a:ext cx="11767929" cy="5897217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TN" sz="4000" dirty="0"/>
              <a:t>2- عن خطر البطالة: </a:t>
            </a:r>
          </a:p>
          <a:p>
            <a:pPr marL="0" indent="0" algn="r" rtl="1">
              <a:buNone/>
            </a:pPr>
            <a:r>
              <a:rPr lang="ar-TN" sz="4000" dirty="0"/>
              <a:t>  - مثل فرنسيّ: "البطالة أمّ الرّذائل".</a:t>
            </a:r>
          </a:p>
          <a:p>
            <a:pPr algn="r" rtl="1">
              <a:buFontTx/>
              <a:buChar char="-"/>
            </a:pPr>
            <a:r>
              <a:rPr lang="ar-TN" sz="4000" dirty="0"/>
              <a:t>محمّد الغزّالي: " آفات الفراغ في أحضان البطالة تولّد آلاف الرّذائل ... إذا كان العمل رسال الأحياء، فإنّ العاطلين موتى".</a:t>
            </a:r>
          </a:p>
          <a:p>
            <a:pPr algn="r" rtl="1">
              <a:buFontTx/>
              <a:buChar char="-"/>
            </a:pPr>
            <a:r>
              <a:rPr lang="ar-TN" sz="4000" dirty="0" err="1"/>
              <a:t>كافكا</a:t>
            </a:r>
            <a:r>
              <a:rPr lang="ar-TN" sz="4000" dirty="0"/>
              <a:t>: "البطالة بداية كلّ الشرور".</a:t>
            </a:r>
          </a:p>
          <a:p>
            <a:pPr algn="r" rtl="1">
              <a:buFontTx/>
              <a:buChar char="-"/>
            </a:pPr>
            <a:r>
              <a:rPr lang="ar-TN" sz="4000" dirty="0"/>
              <a:t>مثال شعبيّ: رأس العاطل هو معمل الشيطان.</a:t>
            </a:r>
          </a:p>
          <a:p>
            <a:pPr algn="r" rtl="1">
              <a:buFontTx/>
              <a:buChar char="-"/>
            </a:pPr>
            <a:r>
              <a:rPr lang="ar-TN" sz="4000" dirty="0"/>
              <a:t>إحصائية منظمة العمل الدولية 26°/° من الشباب العربي عاطل عن العمل. </a:t>
            </a:r>
          </a:p>
          <a:p>
            <a:pPr algn="r" rtl="1">
              <a:buFontTx/>
              <a:buChar char="-"/>
            </a:pPr>
            <a:r>
              <a:rPr lang="ar-TN" sz="4000" dirty="0"/>
              <a:t>في تونس ارتفاع البطالة إلى 16,1°/° خلال الرّبع الأوّل من 2023 مقابل 15,2°/° فتراجع نسبة النموّ ب0,3°/°.</a:t>
            </a:r>
          </a:p>
          <a:p>
            <a:pPr marL="0" indent="0" algn="r" rtl="1">
              <a:buNone/>
            </a:pPr>
            <a:endParaRPr lang="ar-TN" sz="4000" dirty="0"/>
          </a:p>
          <a:p>
            <a:pPr algn="r" rtl="1">
              <a:buFontTx/>
              <a:buChar char="-"/>
            </a:pPr>
            <a:endParaRPr lang="ar-TN" sz="4000" dirty="0"/>
          </a:p>
          <a:p>
            <a:pPr marL="0" indent="0" algn="r" rtl="1">
              <a:buNone/>
            </a:pP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9409388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828</Words>
  <Application>Microsoft Office PowerPoint</Application>
  <PresentationFormat>Grand écran</PresentationFormat>
  <Paragraphs>77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أهمية العمل في حياة الفرد:</vt:lpstr>
      <vt:lpstr>أهمية العمل في حياة الفرد:</vt:lpstr>
      <vt:lpstr>أهمية العمل في المجتمع:</vt:lpstr>
      <vt:lpstr>مخاطر البطالة على الفرد :</vt:lpstr>
      <vt:lpstr>مخاطر البطالة على المجتمع :</vt:lpstr>
      <vt:lpstr>الأخلاق المهنيّة وشروط النّجاح في العمل:</vt:lpstr>
      <vt:lpstr>وقت الفراغ وتجديد الطّاقة للعمل:</vt:lpstr>
      <vt:lpstr>شواهد قوليّة:</vt:lpstr>
      <vt:lpstr>شواهد قوليّة:</vt:lpstr>
      <vt:lpstr>شواهد قوليّة: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lenovo</cp:lastModifiedBy>
  <cp:revision>9</cp:revision>
  <dcterms:created xsi:type="dcterms:W3CDTF">2023-06-04T16:51:41Z</dcterms:created>
  <dcterms:modified xsi:type="dcterms:W3CDTF">2023-06-05T20:50:12Z</dcterms:modified>
</cp:coreProperties>
</file>